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85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72" r:id="rId6"/>
    <p:sldId id="266" r:id="rId7"/>
    <p:sldId id="265" r:id="rId8"/>
    <p:sldId id="264" r:id="rId9"/>
    <p:sldId id="268" r:id="rId10"/>
    <p:sldId id="263" r:id="rId11"/>
    <p:sldId id="271" r:id="rId12"/>
    <p:sldId id="270" r:id="rId13"/>
    <p:sldId id="267" r:id="rId14"/>
    <p:sldId id="274" r:id="rId15"/>
    <p:sldId id="276" r:id="rId16"/>
    <p:sldId id="269" r:id="rId17"/>
  </p:sldIdLst>
  <p:sldSz cx="12192000" cy="6858000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0E638"/>
    <a:srgbClr val="66FFFF"/>
    <a:srgbClr val="66FF33"/>
    <a:srgbClr val="215936"/>
    <a:srgbClr val="DA0000"/>
    <a:srgbClr val="733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70" d="100"/>
          <a:sy n="70" d="100"/>
        </p:scale>
        <p:origin x="71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6586579-BD0C-431D-83A9-66CEF45350C1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07CEB99-C4E6-49DE-9BC5-B584DF380B3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9182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370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77329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744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2806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988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509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531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8931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609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48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434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57496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26794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248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8114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67" y="-111456"/>
            <a:ext cx="12685219" cy="756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03-_al-as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70" y="5993643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5952" y="174558"/>
            <a:ext cx="358936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Zar" panose="00000400000000000000" pitchFamily="2" charset="-78"/>
              </a:rPr>
              <a:t>دانشکده فنی وحرفه ای رازی اردبیل</a:t>
            </a:r>
            <a:endParaRPr lang="fa-IR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134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959691" y="1225705"/>
            <a:ext cx="10602237" cy="3481133"/>
          </a:xfrm>
          <a:prstGeom prst="cloudCallout">
            <a:avLst>
              <a:gd name="adj1" fmla="val 49728"/>
              <a:gd name="adj2" fmla="val -52582"/>
            </a:avLst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solidFill>
                  <a:srgbClr val="7030A0"/>
                </a:solidFill>
                <a:cs typeface="B Zar" panose="00000400000000000000" pitchFamily="2" charset="-78"/>
              </a:rPr>
              <a:t>توجه داشته باشید که امروزه جواب آزمایش های بدست آمده مستقیماٌ به دقت بیشتر ابزار اندازه گیری مربوط می شود.</a:t>
            </a:r>
          </a:p>
          <a:p>
            <a:pPr algn="ctr"/>
            <a:endParaRPr lang="fa-IR" sz="2400" dirty="0">
              <a:solidFill>
                <a:srgbClr val="7030A0"/>
              </a:solidFill>
            </a:endParaRP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55653"/>
            <a:ext cx="2362200" cy="470866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455653"/>
            <a:ext cx="10653445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9691" y="5196096"/>
            <a:ext cx="100949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Zar" panose="00000400000000000000" pitchFamily="2" charset="-78"/>
              </a:rPr>
              <a:t>پس اضافه نمودن وکم نمودن مقادیر عددی به نتیجه آزمایشها</a:t>
            </a:r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 </a:t>
            </a:r>
            <a:r>
              <a:rPr lang="fa-IR" sz="3600" b="1" dirty="0" smtClean="0">
                <a:solidFill>
                  <a:srgbClr val="FF0000"/>
                </a:solidFill>
                <a:latin typeface="Arial Rounded MT Bold" panose="020F0704030504030204" pitchFamily="34" charset="0"/>
                <a:cs typeface="B Zar" panose="00000400000000000000" pitchFamily="2" charset="-78"/>
              </a:rPr>
              <a:t>ممنوع </a:t>
            </a:r>
            <a:r>
              <a:rPr lang="fa-IR" sz="3600" b="1" dirty="0" smtClean="0">
                <a:latin typeface="Arial Rounded MT Bold" panose="020F0704030504030204" pitchFamily="34" charset="0"/>
                <a:cs typeface="B Zar" panose="00000400000000000000" pitchFamily="2" charset="-78"/>
              </a:rPr>
              <a:t>!</a:t>
            </a:r>
            <a:endParaRPr lang="fa-IR" sz="3600" b="1" dirty="0">
              <a:latin typeface="Arial Rounded MT Bold" panose="020F0704030504030204" pitchFamily="34" charset="0"/>
              <a:cs typeface="B Zar" panose="00000400000000000000" pitchFamily="2" charset="-78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59" y="4706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477" y="599113"/>
            <a:ext cx="67829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محاسبه کلی خطا (محاسبه خطا به روش لگاریتمی) </a:t>
            </a:r>
            <a:endParaRPr lang="fa-IR" sz="3200" dirty="0" smtClean="0">
              <a:cs typeface="B Zar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4633" y="1382892"/>
            <a:ext cx="3936071" cy="2092881"/>
          </a:xfrm>
          <a:prstGeom prst="rect">
            <a:avLst/>
          </a:prstGeom>
          <a:solidFill>
            <a:srgbClr val="B0E63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Zar" panose="00000400000000000000" pitchFamily="2" charset="-78"/>
              </a:rPr>
              <a:t>اولین شخص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Zar" panose="00000400000000000000" pitchFamily="2" charset="-78"/>
              </a:rPr>
              <a:t> کمبود زمان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Zar" panose="00000400000000000000" pitchFamily="2" charset="-78"/>
              </a:rPr>
              <a:t>کمبود مالی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a-IR" sz="2800" dirty="0">
                <a:cs typeface="B Zar" panose="00000400000000000000" pitchFamily="2" charset="-78"/>
              </a:rPr>
              <a:t> </a:t>
            </a:r>
            <a:r>
              <a:rPr lang="fa-IR" sz="2800" dirty="0" smtClean="0">
                <a:cs typeface="B Zar" panose="00000400000000000000" pitchFamily="2" charset="-78"/>
              </a:rPr>
              <a:t>یک بار فرصت آزمایش و...</a:t>
            </a:r>
          </a:p>
          <a:p>
            <a:pPr algn="ctr"/>
            <a:endParaRPr lang="fa-IR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72149"/>
            <a:ext cx="2362200" cy="454369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470413"/>
            <a:ext cx="9856843" cy="45610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4632" y="4178528"/>
            <a:ext cx="3936071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prstClr val="black"/>
                </a:solidFill>
                <a:ea typeface="Cambria Math" panose="02040503050406030204" pitchFamily="18" charset="0"/>
                <a:cs typeface="B Zar" panose="00000400000000000000" pitchFamily="2" charset="-78"/>
              </a:rPr>
              <a:t> سوال : چگونه دریابیم که جواب بدست آمده صحیح است یا نه؟</a:t>
            </a:r>
          </a:p>
          <a:p>
            <a:r>
              <a:rPr lang="fa-IR" sz="2800" dirty="0">
                <a:solidFill>
                  <a:prstClr val="black"/>
                </a:solidFill>
                <a:ea typeface="Cambria Math" panose="02040503050406030204" pitchFamily="18" charset="0"/>
                <a:cs typeface="B Zar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ea typeface="Cambria Math" panose="02040503050406030204" pitchFamily="18" charset="0"/>
                <a:cs typeface="B Zar" panose="00000400000000000000" pitchFamily="2" charset="-78"/>
              </a:rPr>
              <a:t>و یا خطای ما چقدر است؟</a:t>
            </a:r>
            <a:endParaRPr lang="fa-IR" sz="3200" dirty="0">
              <a:cs typeface="B Zar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4433" y="2756069"/>
                <a:ext cx="4946556" cy="3253519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 smtClean="0">
                    <a:cs typeface="B Zar" panose="00000400000000000000" pitchFamily="2" charset="-78"/>
                  </a:rPr>
                  <a:t>جواب:  با خطایابی به روش لگاریتمی 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در این روش ابتدا رابطه را برحسب کمیت مورد نظر را می نویسیم  سپس از رابطه بدست آمده لگاریتم می گیریم و</a:t>
                </a:r>
                <a:endParaRPr lang="fa-IR" sz="2400" dirty="0">
                  <a:cs typeface="B Zar" panose="00000400000000000000" pitchFamily="2" charset="-78"/>
                </a:endParaRP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و با استفاده از خواص عملگرلگاریتم ها مشتق جزئی گرفته و تغییرات هریک از پارامترها را برحسب خود(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fPr>
                      <m:num>
                        <m:r>
                          <a:rPr lang="fa-I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  <m:t>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  <m:t>𝑔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𝑔</m:t>
                        </m:r>
                      </m:den>
                    </m:f>
                  </m:oMath>
                </a14:m>
                <a:r>
                  <a:rPr lang="fa-IR" sz="2400" dirty="0" smtClean="0">
                    <a:cs typeface="B Zar" panose="00000400000000000000" pitchFamily="2" charset="-78"/>
                  </a:rPr>
                  <a:t>) نوشته و بدین ترتیب خطای نسبی و در صد خطا را بدست می آوریم. </a:t>
                </a:r>
                <a:endParaRPr lang="fa-IR" sz="2400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33" y="2756069"/>
                <a:ext cx="4946556" cy="325351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/>
          <p:cNvSpPr/>
          <p:nvPr/>
        </p:nvSpPr>
        <p:spPr>
          <a:xfrm rot="10800000">
            <a:off x="5868536" y="4089799"/>
            <a:ext cx="1201003" cy="1131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8010" y="5600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8" grpId="0" animBg="1"/>
      <p:bldP spid="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10440537" y="6395700"/>
            <a:ext cx="1751463" cy="462300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387134"/>
            <a:ext cx="1046758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87356" y="1177105"/>
                <a:ext cx="9553432" cy="3476208"/>
              </a:xfrm>
              <a:prstGeom prst="rect">
                <a:avLst/>
              </a:prstGeom>
              <a:solidFill>
                <a:srgbClr val="B0E638"/>
              </a:solidFill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مثال : </a:t>
                </a:r>
                <a:r>
                  <a:rPr lang="fa-IR" sz="2400" dirty="0" smtClean="0">
                    <a:cs typeface="B Zar" panose="00000400000000000000" pitchFamily="2" charset="-78"/>
                  </a:rPr>
                  <a:t>اگه از ما شتاب گرانشی سیاره ای را بخواهند: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ابزارهای اندازه گیری 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متر( با دقت 0/001 متر)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زمانسنج (با دقت 0/01)</a:t>
                </a:r>
              </a:p>
              <a:p>
                <a:r>
                  <a:rPr lang="fa-IR" sz="2400" dirty="0">
                    <a:cs typeface="B Zar" panose="00000400000000000000" pitchFamily="2" charset="-78"/>
                  </a:rPr>
                  <a:t> </a:t>
                </a:r>
                <a:r>
                  <a:rPr lang="fa-IR" sz="2400" dirty="0" smtClean="0">
                    <a:cs typeface="B Zar" panose="00000400000000000000" pitchFamily="2" charset="-78"/>
                  </a:rPr>
                  <a:t>وتنها یک بار فرصت اندازه گیری وثبت  وجود داشته باشد.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فرمول فیزیکی سقوط آزاد:</a:t>
                </a:r>
                <a:r>
                  <a:rPr lang="en-US" sz="2400" dirty="0" smtClean="0">
                    <a:cs typeface="B Zar" panose="00000400000000000000" pitchFamily="2" charset="-78"/>
                  </a:rPr>
                  <a:t>g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2</m:t>
                        </m:r>
                      </m:sup>
                    </m:sSup>
                  </m:oMath>
                </a14:m>
                <a:r>
                  <a:rPr lang="fa-IR" sz="2400" dirty="0" smtClean="0"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</m:oMath>
                </a14:m>
                <a:r>
                  <a:rPr lang="en-US" sz="2400" dirty="0" smtClean="0">
                    <a:cs typeface="B Zar" panose="00000400000000000000" pitchFamily="2" charset="-78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2</m:t>
                        </m:r>
                      </m:den>
                    </m:f>
                  </m:oMath>
                </a14:m>
                <a:endParaRPr lang="fa-IR" sz="2400" dirty="0" smtClean="0">
                  <a:cs typeface="B Zar" panose="00000400000000000000" pitchFamily="2" charset="-78"/>
                </a:endParaRP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ونتایج بدست آمده برای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</m:oMath>
                </a14:m>
                <a:r>
                  <a:rPr lang="en-US" sz="2400" dirty="0" smtClean="0">
                    <a:cs typeface="B Zar" panose="00000400000000000000" pitchFamily="2" charset="-78"/>
                  </a:rPr>
                  <a:t>=10m </a:t>
                </a:r>
                <a:r>
                  <a:rPr lang="fa-IR" sz="2400" dirty="0" smtClean="0">
                    <a:cs typeface="B Zar" panose="00000400000000000000" pitchFamily="2" charset="-78"/>
                  </a:rPr>
                  <a:t> و </a:t>
                </a:r>
                <a:r>
                  <a:rPr lang="en-US" sz="2400" dirty="0" smtClean="0">
                    <a:cs typeface="+mj-cs"/>
                  </a:rPr>
                  <a:t>t= 2.24s </a:t>
                </a:r>
                <a:r>
                  <a:rPr lang="fa-IR" sz="2400" dirty="0" smtClean="0">
                    <a:cs typeface="+mj-cs"/>
                  </a:rPr>
                  <a:t> </a:t>
                </a:r>
                <a:r>
                  <a:rPr lang="fa-IR" sz="2400" dirty="0" smtClean="0">
                    <a:cs typeface="B Zar" panose="00000400000000000000" pitchFamily="2" charset="-78"/>
                  </a:rPr>
                  <a:t>باشد.</a:t>
                </a:r>
              </a:p>
              <a:p>
                <a:endParaRPr lang="fa-IR" sz="2400" dirty="0" smtClean="0">
                  <a:cs typeface="B Zar" panose="00000400000000000000" pitchFamily="2" charset="-78"/>
                </a:endParaRPr>
              </a:p>
              <a:p>
                <a:endParaRPr lang="fa-IR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356" y="1177105"/>
                <a:ext cx="9553432" cy="3476208"/>
              </a:xfrm>
              <a:prstGeom prst="rect">
                <a:avLst/>
              </a:prstGeom>
              <a:blipFill rotWithShape="0">
                <a:blip r:embed="rId7"/>
                <a:stretch>
                  <a:fillRect t="-1228" r="-95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7242" y="5008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81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7043" y="-5162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3533" y="-67258"/>
            <a:ext cx="408467" cy="524301"/>
          </a:xfrm>
          <a:prstGeom prst="rect">
            <a:avLst/>
          </a:prstGeom>
        </p:spPr>
      </p:pic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8230"/>
            <a:ext cx="100584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4" name="Date Placeholder 5"/>
          <p:cNvSpPr txBox="1">
            <a:spLocks/>
          </p:cNvSpPr>
          <p:nvPr/>
        </p:nvSpPr>
        <p:spPr>
          <a:xfrm>
            <a:off x="10031357" y="6517194"/>
            <a:ext cx="2133600" cy="470866"/>
          </a:xfrm>
          <a:prstGeom prst="rect">
            <a:avLst/>
          </a:prstGeom>
          <a:solidFill>
            <a:srgbClr val="00CC99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prstClr val="black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prstClr val="black"/>
              </a:solidFill>
              <a:cs typeface="2  Titr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2896" y="644452"/>
                <a:ext cx="11546005" cy="665656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اول: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 رابطه را نوشته و رابطه را برحست کمیت مورد نظر ( </a:t>
                </a:r>
                <a:r>
                  <a:rPr lang="en-US" sz="2400" dirty="0" smtClean="0">
                    <a:cs typeface="B Zar" panose="00000400000000000000" pitchFamily="2" charset="-78"/>
                  </a:rPr>
                  <a:t>g</a:t>
                </a:r>
                <a:r>
                  <a:rPr lang="fa-IR" sz="2400" dirty="0" smtClean="0">
                    <a:cs typeface="B Zar" panose="00000400000000000000" pitchFamily="2" charset="-78"/>
                  </a:rPr>
                  <a:t> شتاب گرانشی)  مرتب می کنیم</a:t>
                </a:r>
              </a:p>
              <a:p>
                <a:endParaRPr lang="fa-IR" dirty="0">
                  <a:cs typeface="B Zar" panose="00000400000000000000" pitchFamily="2" charset="-78"/>
                </a:endParaRPr>
              </a:p>
              <a:p>
                <a:pPr lvl="0" algn="l"/>
                <a:r>
                  <a:rPr lang="en-US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g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𝑡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 </m:t>
                        </m:r>
                      </m:sup>
                    </m:sSup>
                    <m:r>
                      <a:rPr lang="en-US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        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𝑔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B Zar" panose="00000400000000000000" pitchFamily="2" charset="-78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B Zar" panose="00000400000000000000" pitchFamily="2" charset="-78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B Zar" panose="00000400000000000000" pitchFamily="2" charset="-78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B Zar" panose="00000400000000000000" pitchFamily="2" charset="-78"/>
                              </a:rPr>
                              <m:t> </m:t>
                            </m:r>
                          </m:sup>
                        </m:sSup>
                      </m:den>
                    </m:f>
                  </m:oMath>
                </a14:m>
                <a:r>
                  <a:rPr lang="fa-IR" sz="2400" dirty="0">
                    <a:solidFill>
                      <a:srgbClr val="FF0000"/>
                    </a:solidFill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𝑦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cs typeface="B Zar" panose="00000400000000000000" pitchFamily="2" charset="-78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2</m:t>
                        </m:r>
                      </m:den>
                    </m:f>
                  </m:oMath>
                </a14:m>
                <a:endParaRPr lang="fa-IR" sz="2400" dirty="0">
                  <a:solidFill>
                    <a:srgbClr val="FF0000"/>
                  </a:solidFill>
                  <a:cs typeface="B Zar" panose="00000400000000000000" pitchFamily="2" charset="-78"/>
                </a:endParaRPr>
              </a:p>
              <a:p>
                <a:r>
                  <a:rPr lang="en-US" dirty="0" smtClean="0">
                    <a:cs typeface="B Zar" panose="00000400000000000000" pitchFamily="2" charset="-78"/>
                  </a:rPr>
                  <a:t> </a:t>
                </a:r>
                <a:endParaRPr lang="fa-IR" dirty="0" smtClean="0">
                  <a:cs typeface="B Zar" panose="00000400000000000000" pitchFamily="2" charset="-78"/>
                </a:endParaRPr>
              </a:p>
              <a:p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دوم: </a:t>
                </a:r>
              </a:p>
              <a:p>
                <a:pPr lvl="0"/>
                <a:r>
                  <a:rPr lang="fa-IR" sz="2800" dirty="0" smtClean="0">
                    <a:cs typeface="B Zar" panose="00000400000000000000" pitchFamily="2" charset="-78"/>
                  </a:rPr>
                  <a:t>ازطرفین رابطه درمبنای طبیعی لگاریتم می گیریم.    </a:t>
                </a:r>
                <a:r>
                  <a:rPr lang="en-US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𝑙𝑛𝑔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𝑙𝑛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𝑙𝑛𝑦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𝑙𝑛𝑡</m:t>
                    </m:r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 smtClean="0">
                  <a:solidFill>
                    <a:srgbClr val="FF0000"/>
                  </a:solidFill>
                  <a:cs typeface="B Zar" panose="00000400000000000000" pitchFamily="2" charset="-78"/>
                </a:endParaRPr>
              </a:p>
              <a:p>
                <a:pPr lvl="0"/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سوم:</a:t>
                </a:r>
              </a:p>
              <a:p>
                <a:pPr lvl="0"/>
                <a:r>
                  <a:rPr lang="fa-IR" sz="2800" dirty="0" smtClean="0">
                    <a:cs typeface="B Zar" panose="00000400000000000000" pitchFamily="2" charset="-78"/>
                  </a:rPr>
                  <a:t>از رابطه فوق مشتق جزئی می گیریم.                            </a:t>
                </a:r>
                <a14:m>
                  <m:oMath xmlns:m="http://schemas.openxmlformats.org/officeDocument/2006/math">
                    <m:r>
                      <a:rPr lang="fa-IR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fa-I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fa-IR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a-I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fa-IR" sz="2800" dirty="0" smtClean="0">
                    <a:cs typeface="B Zar" panose="00000400000000000000" pitchFamily="2" charset="-78"/>
                  </a:rPr>
                  <a:t> </a:t>
                </a:r>
              </a:p>
              <a:p>
                <a:pPr lvl="0"/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چهارم:</a:t>
                </a:r>
              </a:p>
              <a:p>
                <a:pPr lvl="0"/>
                <a:r>
                  <a:rPr lang="fa-IR" sz="2800" dirty="0" smtClean="0">
                    <a:cs typeface="B Zar" panose="00000400000000000000" pitchFamily="2" charset="-78"/>
                  </a:rPr>
                  <a:t>مقادیر ثابت تغیراتشان نسبت به خودشان صفر است حذف کرده و چون حداکثر خطا رامی خواهیم بنابر این تمامی علامت های منفی به مثبت تبدیل می کنیم.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 </a:t>
                </a:r>
                <a:r>
                  <a:rPr lang="en-US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2</a:t>
                </a:r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a-IR" sz="2400" dirty="0">
                    <a:solidFill>
                      <a:srgbClr val="FF0000"/>
                    </a:solidFill>
                    <a:cs typeface="B Zar" panose="00000400000000000000" pitchFamily="2" charset="-78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  </a:t>
                </a:r>
              </a:p>
              <a:p>
                <a:pPr lvl="0"/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آخر :</a:t>
                </a:r>
                <a:r>
                  <a:rPr lang="fa-IR" sz="2800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حالا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  مشابه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   شد یعنی همان خطای نسبی</a:t>
                </a:r>
                <a:r>
                  <a:rPr lang="fa-IR" sz="2800" dirty="0" smtClean="0">
                    <a:cs typeface="B Zar" panose="00000400000000000000" pitchFamily="2" charset="-78"/>
                  </a:rPr>
                  <a:t>.</a:t>
                </a:r>
              </a:p>
              <a:p>
                <a:endParaRPr lang="fa-IR" dirty="0"/>
              </a:p>
              <a:p>
                <a:endParaRPr lang="fa-IR" dirty="0" smtClean="0"/>
              </a:p>
              <a:p>
                <a:r>
                  <a:rPr lang="fa-IR" dirty="0" smtClean="0"/>
                  <a:t> </a:t>
                </a:r>
                <a:endParaRPr lang="fa-IR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96" y="644452"/>
                <a:ext cx="11546005" cy="6656566"/>
              </a:xfrm>
              <a:prstGeom prst="rect">
                <a:avLst/>
              </a:prstGeom>
              <a:blipFill rotWithShape="0">
                <a:blip r:embed="rId8"/>
                <a:stretch>
                  <a:fillRect t="-641" r="-1056" b="-549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048" y="1915137"/>
            <a:ext cx="987638" cy="18899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2970" y="5484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5652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10440537" y="6395700"/>
            <a:ext cx="1751463" cy="462300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prstClr val="black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prstClr val="black"/>
              </a:solidFill>
              <a:cs typeface="2  Titr" pitchFamily="2" charset="-78"/>
            </a:endParaRP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387134"/>
            <a:ext cx="1046758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fa-IR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dirty="0">
              <a:solidFill>
                <a:srgbClr val="FFC000"/>
              </a:solidFill>
              <a:cs typeface="B Titr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9845" y="907227"/>
                <a:ext cx="11115343" cy="3715184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1">
                <a:spAutoFit/>
              </a:bodyPr>
              <a:lstStyle/>
              <a:p>
                <a:endParaRPr lang="fa-IR" sz="2400" dirty="0" smtClean="0">
                  <a:solidFill>
                    <a:prstClr val="black"/>
                  </a:solidFill>
                  <a:cs typeface="B Zar" panose="00000400000000000000" pitchFamily="2" charset="-78"/>
                </a:endParaRPr>
              </a:p>
              <a:p>
                <a:endParaRPr lang="fa-IR" dirty="0">
                  <a:solidFill>
                    <a:prstClr val="black"/>
                  </a:solidFill>
                </a:endParaRPr>
              </a:p>
              <a:p>
                <a:r>
                  <a:rPr lang="fa-IR" sz="2800" dirty="0" smtClean="0">
                    <a:solidFill>
                      <a:prstClr val="black"/>
                    </a:solidFill>
                  </a:rPr>
                  <a:t>حالا در سمت راست معادله اخیر بجای  ها دقت اندازه گیری ابزار  وبجای مخرج کسر ها مقادیر بدست آمده از آزمایش را قرار می دادیم.</a:t>
                </a:r>
              </a:p>
              <a:p>
                <a:endParaRPr lang="fa-IR" sz="2800" dirty="0" smtClean="0">
                  <a:solidFill>
                    <a:prstClr val="black"/>
                  </a:solidFill>
                </a:endParaRPr>
              </a:p>
              <a:p>
                <a:r>
                  <a:rPr lang="fa-IR" sz="2400" dirty="0" smtClean="0">
                    <a:solidFill>
                      <a:prstClr val="black"/>
                    </a:solidFill>
                  </a:rPr>
                  <a:t>بنابراین</a:t>
                </a:r>
                <a:r>
                  <a:rPr lang="fa-IR" dirty="0" smtClean="0">
                    <a:solidFill>
                      <a:prstClr val="black"/>
                    </a:solidFill>
                  </a:rPr>
                  <a:t> :                                                             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0.0001+008=0.0081</a:t>
                </a:r>
                <a:r>
                  <a:rPr lang="fa-IR" sz="2400" dirty="0" smtClean="0">
                    <a:solidFill>
                      <a:prstClr val="black"/>
                    </a:solidFill>
                  </a:rPr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001</m:t>
                        </m:r>
                      </m:num>
                      <m:den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a-I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a-I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01</m:t>
                        </m:r>
                      </m:num>
                      <m:den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fa-IR" sz="2400" dirty="0" smtClean="0">
                    <a:solidFill>
                      <a:prstClr val="black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fa-IR" sz="2400" dirty="0" smtClean="0">
                  <a:solidFill>
                    <a:prstClr val="black"/>
                  </a:solidFill>
                </a:endParaRPr>
              </a:p>
              <a:p>
                <a:endParaRPr lang="fa-IR" dirty="0">
                  <a:solidFill>
                    <a:prstClr val="black"/>
                  </a:solidFill>
                </a:endParaRPr>
              </a:p>
              <a:p>
                <a:endParaRPr lang="fa-IR" dirty="0" smtClean="0">
                  <a:solidFill>
                    <a:prstClr val="black"/>
                  </a:solidFill>
                </a:endParaRPr>
              </a:p>
              <a:p>
                <a:endParaRPr lang="fa-IR" dirty="0" smtClean="0">
                  <a:solidFill>
                    <a:prstClr val="black"/>
                  </a:solidFill>
                </a:endParaRPr>
              </a:p>
              <a:p>
                <a:endParaRPr lang="fa-IR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45" y="907227"/>
                <a:ext cx="11115343" cy="3715184"/>
              </a:xfrm>
              <a:prstGeom prst="rect">
                <a:avLst/>
              </a:prstGeom>
              <a:blipFill rotWithShape="0">
                <a:blip r:embed="rId7"/>
                <a:stretch>
                  <a:fillRect r="-109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027634" y="2959444"/>
            <a:ext cx="1505613" cy="458363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cs typeface="B Zar" panose="00000400000000000000" pitchFamily="2" charset="-78"/>
              </a:rPr>
              <a:t>خطای نسبی</a:t>
            </a:r>
            <a:endParaRPr lang="fa-IR" sz="2400" dirty="0">
              <a:cs typeface="B Zar" panose="00000400000000000000" pitchFamily="2" charset="-78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7035897" y="2959444"/>
            <a:ext cx="600502" cy="4569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30533" y="5268524"/>
                <a:ext cx="4531436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  <m:r>
                      <a:rPr lang="fa-I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×</m:t>
                    </m:r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100</m:t>
                    </m:r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</m:t>
                    </m:r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.</m:t>
                    </m:r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81</m:t>
                    </m:r>
                  </m:oMath>
                </a14:m>
                <a:r>
                  <a:rPr lang="fa-IR" sz="2400" dirty="0" smtClean="0">
                    <a:cs typeface="B Zar" panose="00000400000000000000" pitchFamily="2" charset="-78"/>
                  </a:rPr>
                  <a:t>خطای نسبی</a:t>
                </a:r>
                <a14:m>
                  <m:oMath xmlns:m="http://schemas.openxmlformats.org/officeDocument/2006/math">
                    <m:r>
                      <a:rPr lang="fa-I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</m:oMath>
                </a14:m>
                <a:r>
                  <a:rPr lang="fa-IR" sz="2400" dirty="0" smtClean="0">
                    <a:cs typeface="B Zar" panose="00000400000000000000" pitchFamily="2" charset="-78"/>
                  </a:rPr>
                  <a:t> </a:t>
                </a:r>
                <a:r>
                  <a:rPr lang="fa-IR" sz="2400" dirty="0" smtClean="0">
                    <a:solidFill>
                      <a:srgbClr val="FF0066"/>
                    </a:solidFill>
                    <a:cs typeface="B Zar" panose="00000400000000000000" pitchFamily="2" charset="-78"/>
                  </a:rPr>
                  <a:t>درصد خطا</a:t>
                </a:r>
                <a:endParaRPr lang="fa-IR" sz="2400" dirty="0">
                  <a:solidFill>
                    <a:srgbClr val="FF0066"/>
                  </a:solidFill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533" y="5268524"/>
                <a:ext cx="4531436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35" t="-3947" b="-35526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4543" y="5175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323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0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10440537" y="6395700"/>
            <a:ext cx="1751463" cy="462300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prstClr val="black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prstClr val="black"/>
              </a:solidFill>
              <a:cs typeface="2  Titr" pitchFamily="2" charset="-78"/>
            </a:endParaRP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387134"/>
            <a:ext cx="1046758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fa-IR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dirty="0">
              <a:solidFill>
                <a:srgbClr val="FFC000"/>
              </a:solidFill>
              <a:cs typeface="B Titr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15700" y="822263"/>
                <a:ext cx="10358651" cy="147732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تمرین: رابطه گرما را برحسب ظرفیت گرمای نوشته و رابط مربوط به خطا  به روش لگاریتمی را  بنویسید.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𝑄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𝑀𝐶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𝜃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                                   </m:t>
                    </m:r>
                  </m:oMath>
                </a14:m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  گرما (ژول)</a:t>
                </a:r>
              </a:p>
              <a:p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                                         </a:t>
                </a:r>
                <a:endParaRPr lang="fa-IR" sz="2400" dirty="0" smtClean="0">
                  <a:solidFill>
                    <a:prstClr val="black"/>
                  </a:solidFill>
                  <a:cs typeface="B Zar" panose="00000400000000000000" pitchFamily="2" charset="-78"/>
                </a:endParaRPr>
              </a:p>
              <a:p>
                <a:r>
                  <a:rPr lang="en-US" dirty="0" smtClean="0">
                    <a:solidFill>
                      <a:prstClr val="black"/>
                    </a:solidFill>
                  </a:rPr>
                  <a:t>                 </a:t>
                </a:r>
                <a:endParaRPr lang="fa-IR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700" y="822263"/>
                <a:ext cx="10358651" cy="1477328"/>
              </a:xfrm>
              <a:prstGeom prst="rect">
                <a:avLst/>
              </a:prstGeom>
              <a:blipFill rotWithShape="0">
                <a:blip r:embed="rId7"/>
                <a:stretch>
                  <a:fillRect t="-2893" r="-88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707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موضوع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69318"/>
            <a:ext cx="2362200" cy="474919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469318"/>
            <a:ext cx="9856843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9372" y="2598058"/>
            <a:ext cx="764902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8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B Zar" panose="00000400000000000000" pitchFamily="2" charset="-78"/>
              </a:rPr>
              <a:t>پایان جلسه دوّم </a:t>
            </a:r>
            <a:endParaRPr lang="fa-IR" sz="8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488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0854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78" y="2052758"/>
            <a:ext cx="4433333" cy="44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-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02" y="447180"/>
            <a:ext cx="1971565" cy="19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لوگوهای زیبا از پرچم ایرا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6" y="172518"/>
            <a:ext cx="2520887" cy="25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54" y="0"/>
            <a:ext cx="3029259" cy="3021779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9724571" y="6404266"/>
            <a:ext cx="2467429" cy="470866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04266"/>
            <a:ext cx="9724571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26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744" y="418552"/>
            <a:ext cx="7832769" cy="1484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a-IR" sz="3600" dirty="0" smtClean="0">
                <a:solidFill>
                  <a:srgbClr val="002060"/>
                </a:solidFill>
                <a:latin typeface="IranNastaliq" pitchFamily="18" charset="0"/>
                <a:cs typeface="Sultan K Light" pitchFamily="2" charset="-78"/>
              </a:rPr>
              <a:t>دانشگاه فنی و حرفه ای</a:t>
            </a:r>
          </a:p>
          <a:p>
            <a:pPr algn="ctr" rtl="0"/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  <a:cs typeface="Titr" pitchFamily="2" charset="-78"/>
              </a:rPr>
              <a:t>آموزشکده فنی و حرفه ای پسران اردبیل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cs typeface="Titr" pitchFamily="2" charset="-78"/>
            </a:endParaRPr>
          </a:p>
          <a:p>
            <a:pPr algn="ctr" rtl="0"/>
            <a:endParaRPr lang="en-US" sz="3200" b="1" dirty="0">
              <a:solidFill>
                <a:srgbClr val="006600"/>
              </a:solidFill>
              <a:latin typeface="IranNastaliq" pitchFamily="18" charset="0"/>
              <a:cs typeface="Titr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869"/>
            <a:ext cx="1598874" cy="1598874"/>
          </a:xfrm>
          <a:prstGeom prst="rect">
            <a:avLst/>
          </a:prstGeom>
        </p:spPr>
      </p:pic>
      <p:pic>
        <p:nvPicPr>
          <p:cNvPr id="9" name="Picture 4" descr="earth-0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152" y="411293"/>
            <a:ext cx="1232848" cy="117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08647" y="2946694"/>
            <a:ext cx="59029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dirty="0">
                <a:solidFill>
                  <a:srgbClr val="7030A0"/>
                </a:solidFill>
                <a:cs typeface="B Titr" pitchFamily="2" charset="-78"/>
              </a:rPr>
              <a:t>رشته: </a:t>
            </a:r>
            <a:r>
              <a:rPr lang="fa-IR" dirty="0" smtClean="0">
                <a:solidFill>
                  <a:srgbClr val="7030A0"/>
                </a:solidFill>
                <a:cs typeface="B Titr" pitchFamily="2" charset="-78"/>
              </a:rPr>
              <a:t>مشترک( تاسیسات  - مکانیک خودرو)</a:t>
            </a: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FF0000"/>
                </a:solidFill>
                <a:cs typeface="B Titr" pitchFamily="2" charset="-78"/>
              </a:rPr>
              <a:t>مقطع: کاردانی</a:t>
            </a: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215936"/>
                </a:solidFill>
                <a:cs typeface="B Titr" pitchFamily="2" charset="-78"/>
              </a:rPr>
              <a:t>ترم:982</a:t>
            </a:r>
          </a:p>
          <a:p>
            <a:pPr algn="ctr">
              <a:lnSpc>
                <a:spcPct val="200000"/>
              </a:lnSpc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موضوع 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cs typeface="B Titr" pitchFamily="2" charset="-78"/>
              </a:rPr>
              <a:t>(جلسه تئوری)</a:t>
            </a:r>
            <a:endParaRPr lang="fa-IR" sz="2800" dirty="0" smtClean="0">
              <a:solidFill>
                <a:srgbClr val="FF0000"/>
              </a:solidFill>
              <a:cs typeface="B Titr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0070C0"/>
                </a:solidFill>
                <a:cs typeface="B Titr" pitchFamily="2" charset="-78"/>
              </a:rPr>
              <a:t>فروردین   </a:t>
            </a:r>
            <a:r>
              <a:rPr lang="fa-IR" dirty="0">
                <a:solidFill>
                  <a:srgbClr val="0070C0"/>
                </a:solidFill>
                <a:cs typeface="B Titr" pitchFamily="2" charset="-78"/>
              </a:rPr>
              <a:t>ماه </a:t>
            </a:r>
            <a:r>
              <a:rPr lang="fa-IR" dirty="0" smtClean="0">
                <a:solidFill>
                  <a:srgbClr val="0070C0"/>
                </a:solidFill>
                <a:cs typeface="B Titr" pitchFamily="2" charset="-78"/>
              </a:rPr>
              <a:t> 1399</a:t>
            </a:r>
            <a:endParaRPr lang="fa-IR" dirty="0">
              <a:solidFill>
                <a:srgbClr val="0070C0"/>
              </a:solidFill>
            </a:endParaRPr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04266"/>
            <a:ext cx="23622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395700"/>
            <a:ext cx="98298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38927" y="1530525"/>
            <a:ext cx="43765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B Titr" pitchFamily="2" charset="-78"/>
              </a:rPr>
              <a:t>درس:</a:t>
            </a:r>
            <a:r>
              <a:rPr kumimoji="0" lang="fa-IR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B Titr" pitchFamily="2" charset="-78"/>
              </a:rPr>
              <a:t> </a:t>
            </a:r>
            <a:r>
              <a:rPr lang="fa-IR" sz="2800" b="1" dirty="0" smtClean="0">
                <a:solidFill>
                  <a:srgbClr val="FF0000"/>
                </a:solidFill>
                <a:latin typeface="Arial" pitchFamily="34" charset="0"/>
                <a:cs typeface="B Titr" pitchFamily="2" charset="-78"/>
              </a:rPr>
              <a:t>آزمایشگاه فیزیک  حرارت</a:t>
            </a:r>
            <a:endParaRPr lang="fa-IR" sz="2800" b="1" dirty="0">
              <a:solidFill>
                <a:srgbClr val="FF0000"/>
              </a:solidFill>
              <a:latin typeface="Arial" pitchFamily="34" charset="0"/>
              <a:cs typeface="B Titr" pitchFamily="2" charset="-78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055418" y="2123047"/>
            <a:ext cx="21435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4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B Titr" pitchFamily="2" charset="-78"/>
              </a:rPr>
              <a:t>جلسه: دوم</a:t>
            </a:r>
            <a:endParaRPr kumimoji="0" lang="en-US" sz="4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B Titr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112" y="-18442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7509" y="4892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00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0"/>
            <a:ext cx="12205250" cy="414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0158" y="-54869"/>
            <a:ext cx="408467" cy="524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03641"/>
            <a:ext cx="408467" cy="518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569" y="518205"/>
            <a:ext cx="10205589" cy="2414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9447" y="3425547"/>
            <a:ext cx="11900423" cy="2030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0716" y="5051778"/>
            <a:ext cx="4688230" cy="969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583108"/>
            <a:ext cx="9845893" cy="351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5893" y="6583108"/>
            <a:ext cx="2346107" cy="35143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4969" y="5100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53424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6392" y="632381"/>
            <a:ext cx="10727141" cy="166199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مثال :</a:t>
            </a:r>
            <a:r>
              <a:rPr lang="fa-IR" sz="2400" dirty="0" smtClean="0">
                <a:cs typeface="B Zar" panose="00000400000000000000" pitchFamily="2" charset="-78"/>
              </a:rPr>
              <a:t>در اندازه گیری جرم یک قطعه بوسیله ترازوی با دقت 0/001کیلو گرم، مقادیر زیر بدست آمده اند. </a:t>
            </a:r>
          </a:p>
          <a:p>
            <a:r>
              <a:rPr lang="fa-IR" sz="2000" dirty="0" smtClean="0">
                <a:cs typeface="B Zar" panose="00000400000000000000" pitchFamily="2" charset="-78"/>
              </a:rPr>
              <a:t>الف)2/67                                                       ج)2/702</a:t>
            </a:r>
          </a:p>
          <a:p>
            <a:r>
              <a:rPr lang="fa-IR" sz="2000" dirty="0" smtClean="0">
                <a:cs typeface="B Zar" panose="00000400000000000000" pitchFamily="2" charset="-78"/>
              </a:rPr>
              <a:t>ب)2/110                                                         د)2/5333  </a:t>
            </a:r>
          </a:p>
          <a:p>
            <a:r>
              <a:rPr lang="fa-IR" sz="2000" dirty="0" smtClean="0">
                <a:cs typeface="B Zar" panose="00000400000000000000" pitchFamily="2" charset="-78"/>
              </a:rPr>
              <a:t>کدام گزینه صحیح است؟</a:t>
            </a:r>
          </a:p>
          <a:p>
            <a:endParaRPr lang="fa-IR" dirty="0">
              <a:cs typeface="B Zar" panose="00000400000000000000" pitchFamily="2" charset="-78"/>
            </a:endParaRPr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>
          <a:xfrm>
            <a:off x="9296400" y="6404266"/>
            <a:ext cx="28956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04266"/>
            <a:ext cx="92964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2428" y="1901057"/>
            <a:ext cx="27704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dirty="0">
                <a:solidFill>
                  <a:srgbClr val="002060"/>
                </a:solidFill>
                <a:cs typeface="B Zar" panose="00000400000000000000" pitchFamily="2" charset="-78"/>
              </a:rPr>
              <a:t>گزینه </a:t>
            </a:r>
            <a:r>
              <a:rPr lang="fa-IR" dirty="0" smtClean="0">
                <a:solidFill>
                  <a:srgbClr val="002060"/>
                </a:solidFill>
                <a:cs typeface="B Zar" panose="00000400000000000000" pitchFamily="2" charset="-78"/>
              </a:rPr>
              <a:t>صحیح:ب</a:t>
            </a:r>
            <a:endParaRPr lang="fa-IR" dirty="0">
              <a:solidFill>
                <a:srgbClr val="002060"/>
              </a:solidFill>
              <a:cs typeface="B Zar" panose="000004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6392" y="3117661"/>
            <a:ext cx="10727141" cy="1384995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lvl="0"/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تمرین: </a:t>
            </a:r>
            <a:r>
              <a:rPr lang="fa-IR" sz="2400" dirty="0" smtClean="0">
                <a:solidFill>
                  <a:prstClr val="black"/>
                </a:solidFill>
                <a:cs typeface="B Zar" panose="00000400000000000000" pitchFamily="2" charset="-78"/>
              </a:rPr>
              <a:t>در </a:t>
            </a:r>
            <a:r>
              <a:rPr lang="fa-IR" sz="2400" dirty="0">
                <a:solidFill>
                  <a:prstClr val="black"/>
                </a:solidFill>
                <a:cs typeface="B Zar" panose="00000400000000000000" pitchFamily="2" charset="-78"/>
              </a:rPr>
              <a:t>اندازه گیری جرم یک قطعه بوسیله ترازوی با دقت </a:t>
            </a:r>
            <a:r>
              <a:rPr lang="fa-IR" sz="2400" dirty="0" smtClean="0">
                <a:solidFill>
                  <a:prstClr val="black"/>
                </a:solidFill>
                <a:cs typeface="B Zar" panose="00000400000000000000" pitchFamily="2" charset="-78"/>
              </a:rPr>
              <a:t>0/002کیلو </a:t>
            </a:r>
            <a:r>
              <a:rPr lang="fa-IR" sz="2400" dirty="0">
                <a:solidFill>
                  <a:prstClr val="black"/>
                </a:solidFill>
                <a:cs typeface="B Zar" panose="00000400000000000000" pitchFamily="2" charset="-78"/>
              </a:rPr>
              <a:t>گرم، مقادیر زیر بدست آمده اند. </a:t>
            </a:r>
          </a:p>
          <a:p>
            <a:pPr lvl="0"/>
            <a:r>
              <a:rPr lang="fa-IR" sz="2000" dirty="0" smtClean="0">
                <a:solidFill>
                  <a:prstClr val="black"/>
                </a:solidFill>
                <a:cs typeface="B Zar" panose="00000400000000000000" pitchFamily="2" charset="-78"/>
              </a:rPr>
              <a:t>الف)3/564                                                       ج)3/593</a:t>
            </a:r>
          </a:p>
          <a:p>
            <a:pPr lvl="0"/>
            <a:r>
              <a:rPr lang="fa-IR" sz="2000" dirty="0" smtClean="0">
                <a:solidFill>
                  <a:prstClr val="black"/>
                </a:solidFill>
                <a:cs typeface="B Zar" panose="00000400000000000000" pitchFamily="2" charset="-78"/>
              </a:rPr>
              <a:t>ب)3/60                                                            د)3/5534  </a:t>
            </a:r>
          </a:p>
          <a:p>
            <a:pPr lvl="0"/>
            <a:r>
              <a:rPr lang="fa-IR" sz="2000" dirty="0" smtClean="0">
                <a:solidFill>
                  <a:prstClr val="black"/>
                </a:solidFill>
                <a:cs typeface="B Zar" panose="00000400000000000000" pitchFamily="2" charset="-78"/>
              </a:rPr>
              <a:t>کدام </a:t>
            </a:r>
            <a:r>
              <a:rPr lang="fa-IR" sz="2000" dirty="0">
                <a:solidFill>
                  <a:prstClr val="black"/>
                </a:solidFill>
                <a:cs typeface="B Zar" panose="00000400000000000000" pitchFamily="2" charset="-78"/>
              </a:rPr>
              <a:t>گزینه صحیح است؟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6392" y="4799746"/>
            <a:ext cx="1072714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نکته: </a:t>
            </a:r>
            <a:r>
              <a:rPr lang="fa-IR" sz="2400" dirty="0" smtClean="0">
                <a:solidFill>
                  <a:srgbClr val="002060"/>
                </a:solidFill>
                <a:cs typeface="B Zar" panose="00000400000000000000" pitchFamily="2" charset="-78"/>
              </a:rPr>
              <a:t>درگزینه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ب</a:t>
            </a:r>
            <a:r>
              <a:rPr lang="fa-IR" sz="2400" dirty="0" smtClean="0">
                <a:solidFill>
                  <a:srgbClr val="002060"/>
                </a:solidFill>
                <a:cs typeface="B Zar" panose="00000400000000000000" pitchFamily="2" charset="-78"/>
              </a:rPr>
              <a:t> عدد صفرآخر جزءارقام بامعنی است و این بدان معناست که آزمایشگرقادر بوده تا صدم اعشار را قرائت کند و آن عدد قرائت شده برابر صفر است.</a:t>
            </a:r>
            <a:endParaRPr lang="fa-IR" sz="2400" dirty="0">
              <a:solidFill>
                <a:srgbClr val="002060"/>
              </a:solidFill>
              <a:cs typeface="B Zar" panose="00000400000000000000" pitchFamily="2" charset="-78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569" y="5325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6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86289"/>
            <a:ext cx="9296400" cy="450447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9296400" y="6583002"/>
            <a:ext cx="28956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7354" y="979237"/>
            <a:ext cx="11125617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>
                <a:cs typeface="+mj-cs"/>
              </a:rPr>
              <a:t>چگونگی</a:t>
            </a:r>
            <a:r>
              <a:rPr lang="fa-IR" sz="2400" b="1" dirty="0" smtClean="0">
                <a:cs typeface="B Zar" panose="00000400000000000000" pitchFamily="2" charset="-78"/>
              </a:rPr>
              <a:t> کار بار ارقام با معنی برحسب دقت دستگاههای اندازه گیری :</a:t>
            </a:r>
          </a:p>
          <a:p>
            <a:endParaRPr lang="fa-IR" sz="2400" dirty="0" smtClean="0"/>
          </a:p>
          <a:p>
            <a:r>
              <a:rPr lang="fa-IR" dirty="0">
                <a:cs typeface="B Zar" panose="00000400000000000000" pitchFamily="2" charset="-78"/>
              </a:rPr>
              <a:t> </a:t>
            </a:r>
            <a:r>
              <a:rPr lang="fa-IR" sz="2800" dirty="0" smtClean="0">
                <a:cs typeface="B Zar" panose="00000400000000000000" pitchFamily="2" charset="-78"/>
              </a:rPr>
              <a:t>درآزمایشگاه حق نداریم بیش از ارقام  با معنی در در جواب آزمایش رقم بیاوریم!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7847" y="2997933"/>
            <a:ext cx="1095512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نکته مهّم :</a:t>
            </a:r>
          </a:p>
          <a:p>
            <a:r>
              <a:rPr lang="fa-IR" sz="3200" dirty="0" smtClean="0">
                <a:cs typeface="B Zar" panose="00000400000000000000" pitchFamily="2" charset="-78"/>
              </a:rPr>
              <a:t>اگر درآزمایشگاه با چند ابزار اندازه گیری سر وکار داشته باشیم معمولا مقدار رقم با معنی در حد </a:t>
            </a:r>
            <a:r>
              <a:rPr lang="fa-IR" sz="3200" dirty="0" smtClean="0">
                <a:solidFill>
                  <a:srgbClr val="C00000"/>
                </a:solidFill>
                <a:cs typeface="B Zar" panose="00000400000000000000" pitchFamily="2" charset="-78"/>
              </a:rPr>
              <a:t>بالاترین دقت اندازه گیری درمیان دستگاهها  </a:t>
            </a:r>
            <a:r>
              <a:rPr lang="fa-IR" sz="3200" dirty="0" smtClean="0">
                <a:cs typeface="B Zar" panose="00000400000000000000" pitchFamily="2" charset="-78"/>
              </a:rPr>
              <a:t>باید باشد.  </a:t>
            </a:r>
            <a:endParaRPr lang="fa-IR" sz="3200" dirty="0">
              <a:cs typeface="B Zar" panose="00000400000000000000" pitchFamily="2" charset="-78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6672" y="5019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798" y="724618"/>
            <a:ext cx="11155736" cy="1661993"/>
          </a:xfrm>
          <a:prstGeom prst="rect">
            <a:avLst/>
          </a:prstGeom>
          <a:solidFill>
            <a:srgbClr val="66FF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/>
            <a:endParaRPr lang="fa-IR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/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مثال: </a:t>
            </a:r>
            <a:r>
              <a:rPr lang="fa-IR" sz="2800" dirty="0" smtClean="0">
                <a:cs typeface="B Zar" panose="00000400000000000000" pitchFamily="2" charset="-78"/>
              </a:rPr>
              <a:t>در اندازه گیری از خط کشی با دقت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 0/0001متر</a:t>
            </a:r>
            <a:r>
              <a:rPr lang="fa-IR" sz="2800" dirty="0" smtClean="0">
                <a:cs typeface="B Zar" panose="00000400000000000000" pitchFamily="2" charset="-78"/>
              </a:rPr>
              <a:t> وترازویی با دقت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 0/001 گیلوگرم </a:t>
            </a:r>
            <a:r>
              <a:rPr lang="fa-IR" sz="2800" dirty="0" smtClean="0">
                <a:cs typeface="B Zar" panose="00000400000000000000" pitchFamily="2" charset="-78"/>
              </a:rPr>
              <a:t>و زمانسنجی با دقت 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0/01 ثانیه </a:t>
            </a:r>
            <a:r>
              <a:rPr lang="fa-IR" sz="2800" dirty="0" smtClean="0">
                <a:cs typeface="B Zar" panose="00000400000000000000" pitchFamily="2" charset="-78"/>
              </a:rPr>
              <a:t>استفاده شده است. در محاسبات عددی تا چند رقم بعد اعشار یا تا چند رقم بامعنی را مجاز به در نظر گرفتن هستیم؟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9766128" y="6521264"/>
            <a:ext cx="2425871" cy="470866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21264"/>
            <a:ext cx="9766129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798" y="2568675"/>
            <a:ext cx="1117367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پاسخ :  </a:t>
            </a:r>
            <a:r>
              <a:rPr lang="fa-IR" sz="2800" dirty="0" smtClean="0">
                <a:cs typeface="B Zar" panose="00000400000000000000" pitchFamily="2" charset="-78"/>
              </a:rPr>
              <a:t>با درنظرگرفتن بالاترین دقت که مربوط به اولین ابزار یعنی خط کش تا چهار رقم مجاز با معنی به در نظر گرفتن هستیم</a:t>
            </a:r>
            <a:r>
              <a:rPr lang="fa-IR" dirty="0" smtClean="0">
                <a:cs typeface="B Zar" panose="00000400000000000000" pitchFamily="2" charset="-78"/>
              </a:rPr>
              <a:t>.</a:t>
            </a:r>
            <a:endParaRPr lang="fa-IR" dirty="0">
              <a:cs typeface="B Zar" panose="000004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6076" y="4534762"/>
            <a:ext cx="10554789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*** برای تمام عملات ریاضی مانند ضرب، جمع، تفریق و تقسیم و...عداد تا رقم چهارم با معنی  می باشد.*****</a:t>
            </a:r>
            <a:endParaRPr lang="fa-IR" sz="2400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endParaRPr lang="fa-IR" dirty="0" smtClean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8608" y="5324452"/>
            <a:ext cx="55581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3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1737" y="2225371"/>
            <a:ext cx="6024902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>
                <a:cs typeface="B Zar" panose="00000400000000000000" pitchFamily="2" charset="-78"/>
              </a:rPr>
              <a:t>  جواب:باید از روش </a:t>
            </a:r>
            <a:r>
              <a:rPr lang="fa-IR" sz="2800" dirty="0" smtClean="0">
                <a:solidFill>
                  <a:schemeClr val="accent1">
                    <a:lumMod val="75000"/>
                  </a:schemeClr>
                </a:solidFill>
                <a:cs typeface="B Zar" panose="00000400000000000000" pitchFamily="2" charset="-78"/>
              </a:rPr>
              <a:t>گرد کردن اعداد  </a:t>
            </a:r>
            <a:r>
              <a:rPr lang="fa-IR" sz="2800" dirty="0" smtClean="0">
                <a:cs typeface="B Zar" panose="00000400000000000000" pitchFamily="2" charset="-78"/>
              </a:rPr>
              <a:t>استفاده کرد.</a:t>
            </a:r>
          </a:p>
          <a:p>
            <a:pPr algn="ctr"/>
            <a:endParaRPr lang="fa-IR" dirty="0"/>
          </a:p>
        </p:txBody>
      </p:sp>
      <p:sp>
        <p:nvSpPr>
          <p:cNvPr id="6" name="TextBox 5"/>
          <p:cNvSpPr txBox="1"/>
          <p:nvPr/>
        </p:nvSpPr>
        <p:spPr>
          <a:xfrm>
            <a:off x="827480" y="577145"/>
            <a:ext cx="11160286" cy="1077218"/>
          </a:xfrm>
          <a:prstGeom prst="rect">
            <a:avLst/>
          </a:prstGeom>
          <a:solidFill>
            <a:srgbClr val="66FFFF"/>
          </a:solidFill>
        </p:spPr>
        <p:txBody>
          <a:bodyPr wrap="square" rtlCol="1">
            <a:spAutoFit/>
          </a:bodyPr>
          <a:lstStyle/>
          <a:p>
            <a:pPr lvl="0"/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فرض کنید:</a:t>
            </a:r>
            <a:r>
              <a:rPr lang="fa-IR" sz="3200" dirty="0">
                <a:solidFill>
                  <a:prstClr val="black"/>
                </a:solidFill>
                <a:cs typeface="B Zar" panose="00000400000000000000" pitchFamily="2" charset="-78"/>
              </a:rPr>
              <a:t> </a:t>
            </a:r>
            <a:endParaRPr lang="fa-IR" sz="3200" dirty="0" smtClean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/>
            <a:r>
              <a:rPr lang="fa-IR" sz="3200" dirty="0" smtClean="0">
                <a:solidFill>
                  <a:prstClr val="black"/>
                </a:solidFill>
                <a:cs typeface="B Zar" panose="00000400000000000000" pitchFamily="2" charset="-78"/>
              </a:rPr>
              <a:t>عدد آزمایشگاهی بعد از محاسبات ریاضی عدد 0/78632915 در آمدآنوقت چاره چیست؟</a:t>
            </a:r>
            <a:endParaRPr lang="fa-IR" sz="3200" dirty="0" smtClean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9724" y="3138782"/>
            <a:ext cx="100038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گرد کردن ارقام ( رساندن به حد ارقام با معنا):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1661" y="2255004"/>
            <a:ext cx="26656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پس  جواب نهایی 0/7863</a:t>
            </a:r>
            <a:endParaRPr lang="fa-IR" sz="2400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72149"/>
            <a:ext cx="2362200" cy="488209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72149"/>
            <a:ext cx="10126639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558" y="4155589"/>
            <a:ext cx="1121036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dirty="0" smtClean="0">
                <a:cs typeface="B Zar" panose="00000400000000000000" pitchFamily="2" charset="-78"/>
              </a:rPr>
              <a:t>فرض دقیقترین ابزار اندازه گیری تا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 4 رقم </a:t>
            </a:r>
            <a:r>
              <a:rPr lang="fa-IR" sz="2800" dirty="0" smtClean="0">
                <a:cs typeface="B Zar" panose="00000400000000000000" pitchFamily="2" charset="-78"/>
              </a:rPr>
              <a:t>بامعنا بعد اعشار را نمایش می دهد و در ضمن  مضرب  زوج را نمایش می دهد مثلا وقتی در حد 0/000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2</a:t>
            </a:r>
            <a:r>
              <a:rPr lang="fa-IR" sz="2800" dirty="0" smtClean="0">
                <a:cs typeface="B Zar" panose="00000400000000000000" pitchFamily="2" charset="-78"/>
              </a:rPr>
              <a:t> داشت در این صورت....؟ اگر جواب نهایی با صورت 0/786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3</a:t>
            </a:r>
            <a:r>
              <a:rPr lang="fa-IR" sz="2800" dirty="0" smtClean="0">
                <a:cs typeface="B Zar" panose="00000400000000000000" pitchFamily="2" charset="-78"/>
              </a:rPr>
              <a:t> در آمد می توان آنرا به یکی از نزدیکترین  همسایگان زوج خود گرد کرد و هردو جواب </a:t>
            </a:r>
            <a:r>
              <a:rPr lang="fa-IR" sz="2800" dirty="0" smtClean="0">
                <a:solidFill>
                  <a:schemeClr val="bg2">
                    <a:lumMod val="10000"/>
                  </a:schemeClr>
                </a:solidFill>
                <a:cs typeface="B Zar" panose="00000400000000000000" pitchFamily="2" charset="-78"/>
              </a:rPr>
              <a:t>0/786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2</a:t>
            </a:r>
            <a:r>
              <a:rPr lang="fa-IR" sz="2800" dirty="0" smtClean="0">
                <a:cs typeface="B Zar" panose="00000400000000000000" pitchFamily="2" charset="-78"/>
              </a:rPr>
              <a:t> و 0/786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4</a:t>
            </a:r>
            <a:r>
              <a:rPr lang="fa-IR" sz="2800" dirty="0" smtClean="0">
                <a:cs typeface="B Zar" panose="00000400000000000000" pitchFamily="2" charset="-78"/>
              </a:rPr>
              <a:t> قابل قبول خواهد بود.   و برای مضارب فرد همین ترتیب عمل می کنیم.</a:t>
            </a:r>
            <a:endParaRPr lang="fa-IR" sz="2800" dirty="0">
              <a:cs typeface="B Zar" panose="00000400000000000000" pitchFamily="2" charset="-78"/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6179" y="3295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70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1782</TotalTime>
  <Words>1075</Words>
  <Application>Microsoft Office PowerPoint</Application>
  <PresentationFormat>Widescreen</PresentationFormat>
  <Paragraphs>123</Paragraphs>
  <Slides>16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2  Titr</vt:lpstr>
      <vt:lpstr>Arial</vt:lpstr>
      <vt:lpstr>Arial Rounded MT Bold</vt:lpstr>
      <vt:lpstr>B Titr</vt:lpstr>
      <vt:lpstr>B Zar</vt:lpstr>
      <vt:lpstr>Calibri</vt:lpstr>
      <vt:lpstr>Calibri Light</vt:lpstr>
      <vt:lpstr>Cambria Math</vt:lpstr>
      <vt:lpstr>IranNastaliq</vt:lpstr>
      <vt:lpstr>Sultan K Light</vt:lpstr>
      <vt:lpstr>Times New Roman</vt:lpstr>
      <vt:lpstr>Titr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 www.Win2Farsi.com</dc:creator>
  <cp:lastModifiedBy>MRT www.Win2Farsi.com</cp:lastModifiedBy>
  <cp:revision>153</cp:revision>
  <dcterms:created xsi:type="dcterms:W3CDTF">2020-04-13T15:00:59Z</dcterms:created>
  <dcterms:modified xsi:type="dcterms:W3CDTF">2020-04-17T08:48:11Z</dcterms:modified>
</cp:coreProperties>
</file>