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925" r:id="rId1"/>
  </p:sldMasterIdLst>
  <p:notesMasterIdLst>
    <p:notesMasterId r:id="rId22"/>
  </p:notesMasterIdLst>
  <p:sldIdLst>
    <p:sldId id="256" r:id="rId2"/>
    <p:sldId id="313" r:id="rId3"/>
    <p:sldId id="375" r:id="rId4"/>
    <p:sldId id="357" r:id="rId5"/>
    <p:sldId id="358" r:id="rId6"/>
    <p:sldId id="317" r:id="rId7"/>
    <p:sldId id="356" r:id="rId8"/>
    <p:sldId id="359" r:id="rId9"/>
    <p:sldId id="362" r:id="rId10"/>
    <p:sldId id="364" r:id="rId11"/>
    <p:sldId id="365" r:id="rId12"/>
    <p:sldId id="366" r:id="rId13"/>
    <p:sldId id="367" r:id="rId14"/>
    <p:sldId id="368" r:id="rId15"/>
    <p:sldId id="370" r:id="rId16"/>
    <p:sldId id="369" r:id="rId17"/>
    <p:sldId id="372" r:id="rId18"/>
    <p:sldId id="371" r:id="rId19"/>
    <p:sldId id="374" r:id="rId20"/>
    <p:sldId id="355" r:id="rId21"/>
  </p:sldIdLst>
  <p:sldSz cx="9144000" cy="5715000" type="screen16x10"/>
  <p:notesSz cx="6858000" cy="9144000"/>
  <p:defaultTextStyle>
    <a:defPPr>
      <a:defRPr lang="fa-IR"/>
    </a:defPPr>
    <a:lvl1pPr marL="0" algn="r" defTabSz="713232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6616" algn="r" defTabSz="713232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3232" algn="r" defTabSz="713232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69848" algn="r" defTabSz="713232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26464" algn="r" defTabSz="713232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3080" algn="r" defTabSz="713232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39696" algn="r" defTabSz="713232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96312" algn="r" defTabSz="713232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52928" algn="r" defTabSz="713232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  <a:srgbClr val="FF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6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64" y="11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64E1F19-CF7C-4B41-9E3F-6C1FFA79F8CE}" type="datetimeFigureOut">
              <a:rPr lang="fa-IR" smtClean="0"/>
              <a:pPr/>
              <a:t>08/13/1441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8434409-1E00-4BB4-8BDF-481B6B15E68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7755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713232" rtl="1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616" algn="r" defTabSz="713232" rtl="1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232" algn="r" defTabSz="713232" rtl="1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848" algn="r" defTabSz="713232" rtl="1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464" algn="r" defTabSz="713232" rtl="1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3080" algn="r" defTabSz="713232" rtl="1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696" algn="r" defTabSz="713232" rtl="1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312" algn="r" defTabSz="713232" rtl="1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928" algn="r" defTabSz="713232" rtl="1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9585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859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92232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901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8929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813314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40617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9590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52419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392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7800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63614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6016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1130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9367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8943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9686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5796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51106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4409-1E00-4BB4-8BDF-481B6B15E683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111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254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67000"/>
            <a:ext cx="7543800" cy="1270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937000"/>
            <a:ext cx="6858000" cy="8255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F66D-808B-4E60-BBFF-DDB5ABC996AA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777240" y="5143500"/>
            <a:ext cx="7543800" cy="228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71500"/>
            <a:ext cx="7239000" cy="32385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6493-F067-40B9-8192-B00F87E3A48E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571501"/>
            <a:ext cx="1828800" cy="45084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571501"/>
            <a:ext cx="5715000" cy="40640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4F8A-CC79-40AC-AE93-ED1F8C7F8752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30AF-F13D-44A6-A586-142D31D296DE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254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30500"/>
            <a:ext cx="7543800" cy="13970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127500"/>
            <a:ext cx="6858000" cy="762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9AAE-D7BA-49F1-A12A-2E326CA81EC6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77240" y="5143500"/>
            <a:ext cx="7543800" cy="228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508001"/>
            <a:ext cx="3657600" cy="3139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08001"/>
            <a:ext cx="3657600" cy="3139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E186-C818-4071-8FCE-1F70D3EE8F7A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508000"/>
            <a:ext cx="3657600" cy="533135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107720"/>
            <a:ext cx="3657600" cy="2540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508000"/>
            <a:ext cx="3657600" cy="533135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107720"/>
            <a:ext cx="3657600" cy="2540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2FF5-B2D6-42BD-B9C4-CC83F30AF7A7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041135"/>
            <a:ext cx="3657600" cy="1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041135"/>
            <a:ext cx="3657600" cy="1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14A4-E091-4B4A-A042-A1C2D1A87AC2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9D665-986B-45FF-89D7-8FAA0EB13175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0"/>
            <a:ext cx="6784848" cy="13335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381000"/>
            <a:ext cx="4594934" cy="34289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381000"/>
            <a:ext cx="2673657" cy="34290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583F-2CCF-44D5-AD25-5A4552BFD961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994694" y="2095368"/>
            <a:ext cx="3175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3810000"/>
            <a:ext cx="6784848" cy="13335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381000"/>
            <a:ext cx="7543800" cy="24130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2921000"/>
            <a:ext cx="7391400" cy="670718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D1A8-154C-4705-85BB-5A48DAE7FDA1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3810000"/>
            <a:ext cx="6781800" cy="13335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571500"/>
            <a:ext cx="7543800" cy="32385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517398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B7B4C45-1BE5-43F8-B85A-1B644F1106F1}" type="datetime8">
              <a:rPr lang="fa-IR" smtClean="0"/>
              <a:t>آوريل 6،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5173980"/>
            <a:ext cx="487386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fa-IR" smtClean="0"/>
              <a:t>محمد علي نژاد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4739640"/>
            <a:ext cx="762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4CCA928-7052-4FDA-A32F-759082E81CC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17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5143500"/>
            <a:ext cx="7543800" cy="228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1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8217" y="359178"/>
            <a:ext cx="7407566" cy="1349537"/>
          </a:xfrm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fa-IR" sz="4800" dirty="0" smtClean="0">
                <a:solidFill>
                  <a:schemeClr val="bg1"/>
                </a:solidFill>
                <a:cs typeface="B Titr" pitchFamily="2" charset="-78"/>
              </a:rPr>
              <a:t>نرم افزارهای توسعه موبایل</a:t>
            </a:r>
            <a:endParaRPr lang="fa-IR" sz="4800" b="1" dirty="0">
              <a:solidFill>
                <a:schemeClr val="bg1"/>
              </a:solidFill>
              <a:latin typeface="+mn-lt"/>
              <a:cs typeface="B Zar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58981" y="2929807"/>
            <a:ext cx="7426038" cy="1738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2400" dirty="0" smtClean="0">
                <a:solidFill>
                  <a:srgbClr val="FF0000"/>
                </a:solidFill>
                <a:cs typeface="B Yekan" panose="00000400000000000000" pitchFamily="2" charset="-78"/>
              </a:rPr>
              <a:t>اهداف جلسه : </a:t>
            </a:r>
          </a:p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  <a:p>
            <a:pPr algn="ctr"/>
            <a:r>
              <a:rPr lang="fa-IR" sz="2400" dirty="0" smtClean="0">
                <a:solidFill>
                  <a:srgbClr val="0070C0"/>
                </a:solidFill>
                <a:cs typeface="B Yekan" panose="00000400000000000000" pitchFamily="2" charset="-78"/>
              </a:rPr>
              <a:t>آشنایی با پلت فرم ها، ابزارها و </a:t>
            </a:r>
          </a:p>
          <a:p>
            <a:pPr algn="ctr"/>
            <a:r>
              <a:rPr lang="fa-IR" sz="2400" dirty="0" smtClean="0">
                <a:solidFill>
                  <a:srgbClr val="0070C0"/>
                </a:solidFill>
                <a:cs typeface="B Yekan" panose="00000400000000000000" pitchFamily="2" charset="-78"/>
              </a:rPr>
              <a:t>تکنیک های طراحی اپلیکیشن های موبایل</a:t>
            </a:r>
            <a:endParaRPr lang="fa-IR" sz="1400" dirty="0" smtClean="0">
              <a:solidFill>
                <a:srgbClr val="0070C0"/>
              </a:solidFill>
              <a:cs typeface="B Yekan" panose="00000400000000000000" pitchFamily="2" charset="-78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ورودی 1398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  <p:sp>
        <p:nvSpPr>
          <p:cNvPr id="10" name="Footer Placeholder 3"/>
          <p:cNvSpPr txBox="1">
            <a:spLocks/>
          </p:cNvSpPr>
          <p:nvPr/>
        </p:nvSpPr>
        <p:spPr>
          <a:xfrm>
            <a:off x="3491342" y="1867626"/>
            <a:ext cx="2161314" cy="5385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dirty="0" smtClean="0">
                <a:solidFill>
                  <a:srgbClr val="FFFF99"/>
                </a:solidFill>
                <a:cs typeface="B Titr" panose="00000700000000000000" pitchFamily="2" charset="-78"/>
              </a:rPr>
              <a:t>جلسه اول</a:t>
            </a:r>
            <a:endParaRPr lang="fa-IR" sz="1400" dirty="0" smtClean="0">
              <a:solidFill>
                <a:srgbClr val="0070C0"/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797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endParaRPr lang="fa-IR" sz="21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وب 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اپلیکیشن ها: </a:t>
            </a:r>
            <a:r>
              <a:rPr lang="fa-IR" sz="2100" b="1" dirty="0">
                <a:cs typeface="B Nazanin" pitchFamily="2" charset="-78"/>
              </a:rPr>
              <a:t>نسخه رسپانسیو یک وبسایت است که طراحی اپلیکیشن آن برای گوشی های هوشمند صورت گرفته است. این دسته از اپ ها در مارکت ها موجود نیستند و با مرورگر گوشی باز می شوند.</a:t>
            </a:r>
            <a:endParaRPr lang="en-US" sz="21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10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</a:t>
            </a:r>
            <a:endParaRPr lang="fa-IR" sz="2800" dirty="0">
              <a:solidFill>
                <a:srgbClr val="C0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595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مزایا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: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نیاز به تایید شخص ثالثی مثلاً برای گذاشتن در مارکت ها ندارد.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هزینه آن از هزینه توسعه اپلیکیشن های </a:t>
            </a:r>
            <a:r>
              <a:rPr lang="en-US" sz="2100" b="1" dirty="0">
                <a:cs typeface="B Nazanin" pitchFamily="2" charset="-78"/>
              </a:rPr>
              <a:t>native ,Hybrid</a:t>
            </a:r>
            <a:r>
              <a:rPr lang="fa-IR" sz="2100" b="1" dirty="0">
                <a:cs typeface="B Nazanin" pitchFamily="2" charset="-78"/>
              </a:rPr>
              <a:t> کمتر است.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یک وبسایت واکنش گرا(</a:t>
            </a:r>
            <a:r>
              <a:rPr lang="en-US" sz="2100" b="1" dirty="0">
                <a:cs typeface="B Nazanin" pitchFamily="2" charset="-78"/>
              </a:rPr>
              <a:t>Responsive</a:t>
            </a:r>
            <a:r>
              <a:rPr lang="fa-IR" sz="2100" b="1" dirty="0">
                <a:cs typeface="B Nazanin" pitchFamily="2" charset="-78"/>
              </a:rPr>
              <a:t>) شبیه اپ است ولی کاملاً مستقل از پلت فرم است.نیازی نیست نگران سیستم عامل خاص موجود در دستگاه ها باشید.</a:t>
            </a:r>
            <a:endParaRPr lang="en-US" sz="2100" b="1" dirty="0">
              <a:cs typeface="B Nazanin" pitchFamily="2" charset="-78"/>
            </a:endParaRPr>
          </a:p>
          <a:p>
            <a:pPr marL="0" indent="0">
              <a:buNone/>
            </a:pP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معایب: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کارایی اپ بستگی به مرورگری که در گوشی نصب شده دارد.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نمیتواند در مارکت قرار بگیرد و انتشار آن ممکن است مشکل باشد.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امنیت آن به اندازه امنیت ارایه شده در وبسایت های موبایل است</a:t>
            </a:r>
            <a:r>
              <a:rPr lang="fa-IR" sz="2100" b="1" dirty="0" smtClean="0">
                <a:cs typeface="B Nazanin" pitchFamily="2" charset="-78"/>
              </a:rPr>
              <a:t>.</a:t>
            </a:r>
            <a:endParaRPr lang="en-US" sz="21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11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7783" y="411765"/>
            <a:ext cx="6185065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 </a:t>
            </a:r>
            <a:r>
              <a:rPr lang="fa-IR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وب اپلیکیشن ها</a:t>
            </a:r>
            <a:endParaRPr lang="fa-IR" sz="2800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93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چه 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موقع به وب اپلیکیشن(</a:t>
            </a:r>
            <a:r>
              <a:rPr lang="en-US" sz="2100" b="1" dirty="0">
                <a:solidFill>
                  <a:srgbClr val="FF0000"/>
                </a:solidFill>
                <a:cs typeface="B Nazanin" pitchFamily="2" charset="-78"/>
              </a:rPr>
              <a:t>Web Apps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) نیاز دارید؟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وقتی شما نیاز به وب سایت موبایل علاوه بر اپ موجود خود دارید.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وقتی نیاز دارید که به راحتی محتویات را آپلود کنید و به صورت یکپارچه در مرورگرهای مختلف مشاهده کنید.</a:t>
            </a:r>
            <a:endParaRPr lang="en-US" sz="2100" b="1" dirty="0">
              <a:cs typeface="B Nazanin" pitchFamily="2" charset="-78"/>
            </a:endParaRPr>
          </a:p>
          <a:p>
            <a:r>
              <a:rPr lang="fa-IR" sz="2100" b="1" dirty="0">
                <a:cs typeface="B Nazanin" pitchFamily="2" charset="-78"/>
              </a:rPr>
              <a:t>وقتی نمیخواهید روی ساخت اپلیکیشن وقت و هزینه بگذارید ولی به دنبال راه حل واکنش گرایی(</a:t>
            </a:r>
            <a:r>
              <a:rPr lang="en-US" sz="2100" b="1" dirty="0">
                <a:cs typeface="B Nazanin" pitchFamily="2" charset="-78"/>
              </a:rPr>
              <a:t>Responsive</a:t>
            </a:r>
            <a:r>
              <a:rPr lang="fa-IR" sz="2100" b="1" dirty="0">
                <a:cs typeface="B Nazanin" pitchFamily="2" charset="-78"/>
              </a:rPr>
              <a:t>) روی پلت فرم موبایل برای وبسایت و فروشگاه آنلاین خود هستید.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12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7783" y="411765"/>
            <a:ext cx="6185065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 </a:t>
            </a:r>
            <a:r>
              <a:rPr lang="fa-IR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وب اپلیکیشن ها</a:t>
            </a:r>
            <a:endParaRPr lang="fa-IR" sz="2800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640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اپلیکیشن 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های نیتیو ( </a:t>
            </a:r>
            <a:r>
              <a:rPr lang="en-US" sz="2100" b="1" dirty="0">
                <a:solidFill>
                  <a:srgbClr val="FF0000"/>
                </a:solidFill>
                <a:cs typeface="B Nazanin" pitchFamily="2" charset="-78"/>
              </a:rPr>
              <a:t>Native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 </a:t>
            </a: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) : </a:t>
            </a:r>
            <a:r>
              <a:rPr lang="fa-IR" sz="2100" b="1" dirty="0">
                <a:cs typeface="B Nazanin" pitchFamily="2" charset="-78"/>
              </a:rPr>
              <a:t>کارآیی، جذاب ترین مزیت اپلیکیشن های نیتیو می باشد. اپلیکیشن های نیتیو بسیار جذاب هستند و برای بازی ها قادر به بهره گیری از منابع گوشی و سیستم عامل می باشند. برای مثال پلتفرم </a:t>
            </a:r>
            <a:r>
              <a:rPr lang="en-US" sz="2100" b="1" dirty="0" smtClean="0">
                <a:cs typeface="B Nazanin" pitchFamily="2" charset="-78"/>
              </a:rPr>
              <a:t>IOS</a:t>
            </a:r>
            <a:r>
              <a:rPr lang="fa-IR" sz="2100" b="1" dirty="0" smtClean="0">
                <a:cs typeface="B Nazanin" pitchFamily="2" charset="-78"/>
              </a:rPr>
              <a:t> را </a:t>
            </a:r>
            <a:r>
              <a:rPr lang="fa-IR" sz="2100" b="1" dirty="0">
                <a:cs typeface="B Nazanin" pitchFamily="2" charset="-78"/>
              </a:rPr>
              <a:t>در نظر بگیرید، چنانچه مایل به ساخت یک اپلیکیشن نیتیو برای </a:t>
            </a:r>
            <a:r>
              <a:rPr lang="en-US" sz="2100" b="1" dirty="0" smtClean="0">
                <a:cs typeface="B Nazanin" pitchFamily="2" charset="-78"/>
              </a:rPr>
              <a:t>IOS</a:t>
            </a:r>
            <a:r>
              <a:rPr lang="fa-IR" sz="2100" b="1" dirty="0" smtClean="0">
                <a:cs typeface="B Nazanin" pitchFamily="2" charset="-78"/>
              </a:rPr>
              <a:t> باشید</a:t>
            </a:r>
            <a:r>
              <a:rPr lang="fa-IR" sz="2100" b="1" dirty="0">
                <a:cs typeface="B Nazanin" pitchFamily="2" charset="-78"/>
              </a:rPr>
              <a:t>، لازم است تا یک زبان برنامه نویسی جدید به نام </a:t>
            </a:r>
            <a:r>
              <a:rPr lang="en-US" sz="2100" b="1" dirty="0">
                <a:cs typeface="B Nazanin" pitchFamily="2" charset="-78"/>
              </a:rPr>
              <a:t>Objective-C</a:t>
            </a:r>
            <a:r>
              <a:rPr lang="fa-IR" sz="2100" b="1" dirty="0">
                <a:cs typeface="B Nazanin" pitchFamily="2" charset="-78"/>
              </a:rPr>
              <a:t> یا سوئیفت را فرا بگیرید.</a:t>
            </a:r>
            <a:endParaRPr lang="en-US" sz="21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13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</a:t>
            </a:r>
            <a:endParaRPr lang="fa-IR" sz="2800" dirty="0">
              <a:solidFill>
                <a:srgbClr val="C0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799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مزایا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: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اپ های نیتیو میتوانند آفلاین کار </a:t>
            </a:r>
            <a:r>
              <a:rPr lang="fa-IR" sz="2100" b="1" dirty="0" smtClean="0">
                <a:cs typeface="B Nazanin" pitchFamily="2" charset="-78"/>
              </a:rPr>
              <a:t>کنند </a:t>
            </a:r>
            <a:r>
              <a:rPr lang="fa-IR" sz="2100" b="1" dirty="0">
                <a:cs typeface="B Nazanin" pitchFamily="2" charset="-78"/>
              </a:rPr>
              <a:t>و بعد از دانلود </a:t>
            </a:r>
            <a:r>
              <a:rPr lang="fa-IR" sz="2100" b="1" dirty="0" smtClean="0">
                <a:cs typeface="B Nazanin" pitchFamily="2" charset="-78"/>
              </a:rPr>
              <a:t>لزوماً </a:t>
            </a:r>
            <a:r>
              <a:rPr lang="fa-IR" sz="2100" b="1" dirty="0">
                <a:cs typeface="B Nazanin" pitchFamily="2" charset="-78"/>
              </a:rPr>
              <a:t>نیاز به حافظه کش یا دیتا </a:t>
            </a:r>
            <a:r>
              <a:rPr lang="fa-IR" sz="2100" b="1" dirty="0" smtClean="0">
                <a:cs typeface="B Nazanin" pitchFamily="2" charset="-78"/>
              </a:rPr>
              <a:t>ندارند</a:t>
            </a:r>
            <a:r>
              <a:rPr lang="fa-IR" sz="2100" b="1" dirty="0">
                <a:cs typeface="B Nazanin" pitchFamily="2" charset="-78"/>
              </a:rPr>
              <a:t>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رابط کابر پسندی برای کاربران </a:t>
            </a:r>
            <a:r>
              <a:rPr lang="fa-IR" sz="2100" b="1" dirty="0" smtClean="0">
                <a:cs typeface="B Nazanin" pitchFamily="2" charset="-78"/>
              </a:rPr>
              <a:t>فراهم می کنند.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امکان دسترسی به تمام قابلیت های دستگاه را دارند و به راحتی به </a:t>
            </a:r>
            <a:r>
              <a:rPr lang="en-US" sz="2100" b="1" dirty="0">
                <a:cs typeface="B Nazanin" pitchFamily="2" charset="-78"/>
              </a:rPr>
              <a:t>GPS</a:t>
            </a:r>
            <a:r>
              <a:rPr lang="fa-IR" sz="2100" b="1" dirty="0">
                <a:cs typeface="B Nazanin" pitchFamily="2" charset="-78"/>
              </a:rPr>
              <a:t>، دوربین، شتاب سنج، لیست مخاطبین می </a:t>
            </a:r>
            <a:r>
              <a:rPr lang="fa-IR" sz="2100" b="1" dirty="0" smtClean="0">
                <a:cs typeface="B Nazanin" pitchFamily="2" charset="-78"/>
              </a:rPr>
              <a:t>توانند </a:t>
            </a:r>
            <a:r>
              <a:rPr lang="fa-IR" sz="2100" b="1" dirty="0">
                <a:cs typeface="B Nazanin" pitchFamily="2" charset="-78"/>
              </a:rPr>
              <a:t>دسترسی </a:t>
            </a:r>
            <a:r>
              <a:rPr lang="fa-IR" sz="2100" b="1" dirty="0" smtClean="0">
                <a:cs typeface="B Nazanin" pitchFamily="2" charset="-78"/>
              </a:rPr>
              <a:t>داشته باشند.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نگرانی درباره موضوع امنیت هم برای اپ های نیتیو و هم برای اپ های هیبریدی به یک اندازه وجود دارد ولی مدل های امنیتی برای اندروید و </a:t>
            </a:r>
            <a:r>
              <a:rPr lang="en-US" sz="2100" b="1" dirty="0">
                <a:cs typeface="B Nazanin" pitchFamily="2" charset="-78"/>
              </a:rPr>
              <a:t>IOS</a:t>
            </a:r>
            <a:r>
              <a:rPr lang="fa-IR" sz="2100" b="1" dirty="0">
                <a:cs typeface="B Nazanin" pitchFamily="2" charset="-78"/>
              </a:rPr>
              <a:t> ساخته شده اند.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سرعت مهم ترین مزیت اپ های نیتیو هست.</a:t>
            </a:r>
            <a:endParaRPr lang="en-US" sz="2100" b="1" dirty="0">
              <a:cs typeface="B Nazanin" pitchFamily="2" charset="-78"/>
            </a:endParaRPr>
          </a:p>
          <a:p>
            <a:pPr marL="0" indent="0">
              <a:buNone/>
            </a:pP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معایب: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برنامه های بومی، </a:t>
            </a:r>
            <a:r>
              <a:rPr lang="en-US" sz="2100" b="1" dirty="0">
                <a:cs typeface="B Nazanin" pitchFamily="2" charset="-78"/>
              </a:rPr>
              <a:t>Cross Platform</a:t>
            </a:r>
            <a:r>
              <a:rPr lang="fa-IR" sz="2100" b="1" dirty="0">
                <a:cs typeface="B Nazanin" pitchFamily="2" charset="-78"/>
              </a:rPr>
              <a:t>(چند سکویی) نیستند و برای داشتن برنامه روی پلت فرم های مختلف نیاز به دوباره نویسی کدها برای پلت فرم های مورد نظر است.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 smtClean="0">
                <a:cs typeface="B Nazanin" pitchFamily="2" charset="-78"/>
              </a:rPr>
              <a:t>برای </a:t>
            </a:r>
            <a:r>
              <a:rPr lang="fa-IR" sz="2100" b="1" dirty="0">
                <a:cs typeface="B Nazanin" pitchFamily="2" charset="-78"/>
              </a:rPr>
              <a:t>آپدیت کردن کوچکترین تغییرات اپ نیاز به مهارت حرفه ای دارید</a:t>
            </a:r>
            <a:r>
              <a:rPr lang="fa-IR" sz="2100" b="1" dirty="0" smtClean="0">
                <a:cs typeface="B Nazanin" pitchFamily="2" charset="-78"/>
              </a:rPr>
              <a:t>.</a:t>
            </a:r>
            <a:endParaRPr lang="en-US" sz="21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14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7645" y="411765"/>
            <a:ext cx="7235204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 </a:t>
            </a:r>
            <a:r>
              <a:rPr lang="fa-I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اپلیکیشن </a:t>
            </a:r>
            <a:r>
              <a:rPr lang="fa-IR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های نیتیو (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Native</a:t>
            </a:r>
            <a:r>
              <a:rPr lang="fa-IR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 )</a:t>
            </a: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966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چه 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موقع به اپلیکیشن </a:t>
            </a:r>
            <a:r>
              <a:rPr lang="en-US" sz="2100" b="1" dirty="0">
                <a:solidFill>
                  <a:srgbClr val="FF0000"/>
                </a:solidFill>
                <a:cs typeface="B Nazanin" pitchFamily="2" charset="-78"/>
              </a:rPr>
              <a:t>native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 نیاز دارید؟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 algn="just"/>
            <a:r>
              <a:rPr lang="fa-IR" sz="2100" b="1" dirty="0">
                <a:cs typeface="B Nazanin" pitchFamily="2" charset="-78"/>
              </a:rPr>
              <a:t>وقتی شما قصد دارید </a:t>
            </a:r>
            <a:r>
              <a:rPr lang="fa-IR" sz="2100" b="1" dirty="0" smtClean="0">
                <a:cs typeface="B Nazanin" pitchFamily="2" charset="-78"/>
              </a:rPr>
              <a:t>نرم افزاری را طراحی کنید که نیاز به تعامل با سیستم عامل دستگاه داشته و به امکانات داخلی آن مانند دوربین</a:t>
            </a:r>
            <a:r>
              <a:rPr lang="fa-IR" sz="2100" b="1" dirty="0">
                <a:cs typeface="B Nazanin" pitchFamily="2" charset="-78"/>
              </a:rPr>
              <a:t>، بلندگو و </a:t>
            </a:r>
            <a:r>
              <a:rPr lang="fa-IR" sz="2100" b="1" dirty="0" smtClean="0">
                <a:cs typeface="B Nazanin" pitchFamily="2" charset="-78"/>
              </a:rPr>
              <a:t>حافظه دسترسی داشته باشد، بهترین گزینه، طراحی یک اپلیکیشن </a:t>
            </a:r>
            <a:r>
              <a:rPr lang="en-US" sz="2100" b="1" dirty="0" smtClean="0">
                <a:cs typeface="B Nazanin" pitchFamily="2" charset="-78"/>
              </a:rPr>
              <a:t>native</a:t>
            </a:r>
            <a:r>
              <a:rPr lang="fa-IR" sz="2100" b="1" dirty="0" smtClean="0">
                <a:cs typeface="B Nazanin" pitchFamily="2" charset="-78"/>
              </a:rPr>
              <a:t> می باشد.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>
                <a:cs typeface="B Nazanin" pitchFamily="2" charset="-78"/>
              </a:rPr>
              <a:t>اگر شما قصد دارید یک </a:t>
            </a:r>
            <a:r>
              <a:rPr lang="fa-IR" sz="2100" b="1" dirty="0" smtClean="0">
                <a:cs typeface="B Nazanin" pitchFamily="2" charset="-78"/>
              </a:rPr>
              <a:t>بازی </a:t>
            </a:r>
            <a:r>
              <a:rPr lang="fa-IR" sz="2100" b="1" dirty="0">
                <a:cs typeface="B Nazanin" pitchFamily="2" charset="-78"/>
              </a:rPr>
              <a:t>با گرافیک </a:t>
            </a:r>
            <a:r>
              <a:rPr lang="fa-IR" sz="2100" b="1" dirty="0" smtClean="0">
                <a:cs typeface="B Nazanin" pitchFamily="2" charset="-78"/>
              </a:rPr>
              <a:t>بالا وکیفیت </a:t>
            </a:r>
            <a:r>
              <a:rPr lang="fa-IR" sz="2100" b="1" dirty="0">
                <a:cs typeface="B Nazanin" pitchFamily="2" charset="-78"/>
              </a:rPr>
              <a:t>صدای خوب بسازید.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 smtClean="0">
                <a:cs typeface="B Nazanin" pitchFamily="2" charset="-78"/>
              </a:rPr>
              <a:t>وقتی </a:t>
            </a:r>
            <a:r>
              <a:rPr lang="fa-IR" sz="2100" b="1" dirty="0">
                <a:cs typeface="B Nazanin" pitchFamily="2" charset="-78"/>
              </a:rPr>
              <a:t>شما نیاز به پلت فرم های مختلف برای برنامه ندارید و برای دستگاه خاصی تصمیم دارید اپ بسازید. مثلاً شما میخواهید یک اپلیکیشن </a:t>
            </a:r>
            <a:r>
              <a:rPr lang="en-US" sz="2100" b="1" dirty="0">
                <a:cs typeface="B Nazanin" pitchFamily="2" charset="-78"/>
              </a:rPr>
              <a:t>iPhone</a:t>
            </a:r>
            <a:r>
              <a:rPr lang="fa-IR" sz="2100" b="1" dirty="0">
                <a:cs typeface="B Nazanin" pitchFamily="2" charset="-78"/>
              </a:rPr>
              <a:t> بسازید.</a:t>
            </a:r>
            <a:endParaRPr lang="en-US" sz="2100" b="1" dirty="0">
              <a:cs typeface="B Nazanin" pitchFamily="2" charset="-78"/>
            </a:endParaRPr>
          </a:p>
          <a:p>
            <a:pPr lvl="0"/>
            <a:r>
              <a:rPr lang="fa-IR" sz="2100" b="1" dirty="0" smtClean="0">
                <a:cs typeface="B Nazanin" pitchFamily="2" charset="-78"/>
              </a:rPr>
              <a:t>اگر امنیت برنامه برای شما مهم است مانند طراحی یک </a:t>
            </a:r>
            <a:r>
              <a:rPr lang="fa-IR" sz="2100" b="1" dirty="0">
                <a:cs typeface="B Nazanin" pitchFamily="2" charset="-78"/>
              </a:rPr>
              <a:t>اپ </a:t>
            </a:r>
            <a:r>
              <a:rPr lang="fa-IR" sz="2100" b="1" dirty="0" smtClean="0">
                <a:cs typeface="B Nazanin" pitchFamily="2" charset="-78"/>
              </a:rPr>
              <a:t>بانکی.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15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7645" y="411765"/>
            <a:ext cx="7235204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 </a:t>
            </a:r>
            <a:r>
              <a:rPr lang="fa-I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اپلیکیشن </a:t>
            </a:r>
            <a:r>
              <a:rPr lang="fa-IR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های نیتیو (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Native</a:t>
            </a:r>
            <a:r>
              <a:rPr lang="fa-IR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 )</a:t>
            </a: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603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اپلیکیشن 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های هیبرید ( </a:t>
            </a:r>
            <a:r>
              <a:rPr lang="en-US" sz="2100" b="1" dirty="0">
                <a:solidFill>
                  <a:srgbClr val="FF0000"/>
                </a:solidFill>
                <a:cs typeface="B Nazanin" pitchFamily="2" charset="-78"/>
              </a:rPr>
              <a:t>Hybrid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 ): </a:t>
            </a:r>
            <a:r>
              <a:rPr lang="fa-IR" sz="2100" b="1" dirty="0">
                <a:cs typeface="B Nazanin" pitchFamily="2" charset="-78"/>
              </a:rPr>
              <a:t>اپلیکیشن های هیبرید </a:t>
            </a:r>
            <a:r>
              <a:rPr lang="fa-IR" sz="2100" b="1" dirty="0" smtClean="0">
                <a:cs typeface="B Nazanin" pitchFamily="2" charset="-78"/>
              </a:rPr>
              <a:t>حقیقت </a:t>
            </a:r>
            <a:r>
              <a:rPr lang="fa-IR" sz="2100" b="1" dirty="0">
                <a:cs typeface="B Nazanin" pitchFamily="2" charset="-78"/>
              </a:rPr>
              <a:t>ارائه دهنده ترکیبی از طراحی اپلیکیشن های وب و نیتیو می باشند. تکنولوژی های استفاده شده جهت طراحی اپلیکیشن موبایل های هیبرید مشابه تکنولوژی های استفاده شده در وب اپلیکیشن ها یعنی </a:t>
            </a:r>
            <a:r>
              <a:rPr lang="en-US" sz="2100" b="1" dirty="0" smtClean="0">
                <a:cs typeface="B Nazanin" pitchFamily="2" charset="-78"/>
              </a:rPr>
              <a:t>Html</a:t>
            </a:r>
            <a:r>
              <a:rPr lang="fa-IR" sz="2100" b="1" dirty="0" smtClean="0">
                <a:cs typeface="B Nazanin" pitchFamily="2" charset="-78"/>
              </a:rPr>
              <a:t>، </a:t>
            </a:r>
            <a:r>
              <a:rPr lang="en-US" sz="2100" b="1" dirty="0" err="1" smtClean="0">
                <a:cs typeface="B Nazanin" pitchFamily="2" charset="-78"/>
              </a:rPr>
              <a:t>Css</a:t>
            </a:r>
            <a:r>
              <a:rPr lang="fa-IR" sz="2100" b="1" dirty="0" smtClean="0">
                <a:cs typeface="B Nazanin" pitchFamily="2" charset="-78"/>
              </a:rPr>
              <a:t> و </a:t>
            </a:r>
            <a:r>
              <a:rPr lang="en-US" sz="2100" b="1" dirty="0" smtClean="0">
                <a:cs typeface="B Nazanin" pitchFamily="2" charset="-78"/>
              </a:rPr>
              <a:t>Java</a:t>
            </a:r>
            <a:r>
              <a:rPr lang="fa-IR" sz="2100" b="1" dirty="0" smtClean="0">
                <a:cs typeface="B Nazanin" pitchFamily="2" charset="-78"/>
              </a:rPr>
              <a:t> می باشد.</a:t>
            </a:r>
          </a:p>
          <a:p>
            <a:pPr marL="0" indent="0" algn="just">
              <a:buNone/>
            </a:pPr>
            <a:r>
              <a:rPr lang="fa-IR" sz="2100" b="1" dirty="0" smtClean="0">
                <a:cs typeface="B Nazanin" pitchFamily="2" charset="-78"/>
              </a:rPr>
              <a:t>از </a:t>
            </a:r>
            <a:r>
              <a:rPr lang="fa-IR" sz="2100" b="1" dirty="0">
                <a:cs typeface="B Nazanin" pitchFamily="2" charset="-78"/>
              </a:rPr>
              <a:t>زمان شناخته شدن وب سایت های واکنش گرا</a:t>
            </a:r>
            <a:r>
              <a:rPr lang="en-US" sz="2100" b="1" dirty="0">
                <a:cs typeface="B Nazanin" pitchFamily="2" charset="-78"/>
              </a:rPr>
              <a:t>(responsive)</a:t>
            </a:r>
            <a:r>
              <a:rPr lang="fa-IR" sz="2100" b="1" dirty="0">
                <a:cs typeface="B Nazanin" pitchFamily="2" charset="-78"/>
              </a:rPr>
              <a:t>، توسعه دهندگان به این فکر افتادند که تجربه بر روی  مرورگر را به تجربه ای داخل اپلیکیشن تبدیل کنند</a:t>
            </a:r>
            <a:r>
              <a:rPr lang="en-US" sz="2100" b="1" dirty="0">
                <a:cs typeface="B Nazanin" pitchFamily="2" charset="-78"/>
              </a:rPr>
              <a:t>.</a:t>
            </a:r>
          </a:p>
          <a:p>
            <a:pPr marL="0" indent="0" algn="just">
              <a:buNone/>
            </a:pPr>
            <a:r>
              <a:rPr lang="fa-IR" sz="2100" b="1" dirty="0">
                <a:cs typeface="B Nazanin" pitchFamily="2" charset="-78"/>
              </a:rPr>
              <a:t>در میان کسب و کارهای بزرگ جالب است بدانید که فیسبوک و لینکداین هر دو از اپلیکیشن های هیبریدی  برای خود استفاده کرده اند.</a:t>
            </a:r>
            <a:endParaRPr lang="en-US" sz="2100" b="1" dirty="0">
              <a:cs typeface="B Nazanin" pitchFamily="2" charset="-78"/>
            </a:endParaRPr>
          </a:p>
          <a:p>
            <a:pPr marL="0" indent="0">
              <a:buNone/>
            </a:pPr>
            <a:endParaRPr lang="fa-IR" sz="21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16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7783" y="411765"/>
            <a:ext cx="6185065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</a:t>
            </a:r>
            <a:endParaRPr lang="fa-IR" sz="2800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450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 fontScale="92500"/>
          </a:bodyPr>
          <a:lstStyle/>
          <a:p>
            <a:pPr marL="0" indent="0" algn="just">
              <a:buNone/>
            </a:pP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مزایا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: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 algn="just"/>
            <a:r>
              <a:rPr lang="fa-IR" sz="2100" b="1" dirty="0">
                <a:cs typeface="B Nazanin" pitchFamily="2" charset="-78"/>
              </a:rPr>
              <a:t>با پلت فرم های مختلف سازگاری دارند</a:t>
            </a:r>
            <a:r>
              <a:rPr lang="fa-IR" sz="2100" b="1" dirty="0" smtClean="0">
                <a:cs typeface="B Nazanin" pitchFamily="2" charset="-78"/>
              </a:rPr>
              <a:t>. می توان کدهای طراحی شده را با </a:t>
            </a:r>
            <a:r>
              <a:rPr lang="fa-IR" sz="2100" b="1" dirty="0">
                <a:cs typeface="B Nazanin" pitchFamily="2" charset="-78"/>
              </a:rPr>
              <a:t>تغییرات جزیی </a:t>
            </a:r>
            <a:r>
              <a:rPr lang="fa-IR" sz="2100" b="1" dirty="0" smtClean="0">
                <a:cs typeface="B Nazanin" pitchFamily="2" charset="-78"/>
              </a:rPr>
              <a:t>برای </a:t>
            </a:r>
            <a:r>
              <a:rPr lang="fa-IR" sz="2100" b="1" dirty="0">
                <a:cs typeface="B Nazanin" pitchFamily="2" charset="-78"/>
              </a:rPr>
              <a:t>اندروید ،</a:t>
            </a:r>
            <a:r>
              <a:rPr lang="en-US" sz="2100" b="1" dirty="0">
                <a:cs typeface="B Nazanin" pitchFamily="2" charset="-78"/>
              </a:rPr>
              <a:t>IOS</a:t>
            </a:r>
            <a:r>
              <a:rPr lang="fa-IR" sz="2100" b="1" dirty="0">
                <a:cs typeface="B Nazanin" pitchFamily="2" charset="-78"/>
              </a:rPr>
              <a:t> و ویندوز استفاده </a:t>
            </a:r>
            <a:r>
              <a:rPr lang="fa-IR" sz="2100" b="1" dirty="0" smtClean="0">
                <a:cs typeface="B Nazanin" pitchFamily="2" charset="-78"/>
              </a:rPr>
              <a:t>نمود.</a:t>
            </a:r>
            <a:endParaRPr lang="en-US" sz="2100" b="1" dirty="0">
              <a:cs typeface="B Nazanin" pitchFamily="2" charset="-78"/>
            </a:endParaRPr>
          </a:p>
          <a:p>
            <a:pPr lvl="0" algn="just"/>
            <a:r>
              <a:rPr lang="fa-IR" sz="2100" b="1" dirty="0" smtClean="0">
                <a:cs typeface="B Nazanin" pitchFamily="2" charset="-78"/>
              </a:rPr>
              <a:t>می توان </a:t>
            </a:r>
            <a:r>
              <a:rPr lang="fa-IR" sz="2100" b="1" dirty="0">
                <a:cs typeface="B Nazanin" pitchFamily="2" charset="-78"/>
              </a:rPr>
              <a:t>به راحتی وبسایت خود را تبدیل به اپلیکیشن </a:t>
            </a:r>
            <a:r>
              <a:rPr lang="fa-IR" sz="2100" b="1" dirty="0" smtClean="0">
                <a:cs typeface="B Nazanin" pitchFamily="2" charset="-78"/>
              </a:rPr>
              <a:t>کرد.</a:t>
            </a:r>
            <a:endParaRPr lang="en-US" sz="2100" b="1" dirty="0">
              <a:cs typeface="B Nazanin" pitchFamily="2" charset="-78"/>
            </a:endParaRPr>
          </a:p>
          <a:p>
            <a:pPr lvl="0" algn="just"/>
            <a:r>
              <a:rPr lang="fa-IR" sz="2100" b="1" dirty="0">
                <a:cs typeface="B Nazanin" pitchFamily="2" charset="-78"/>
              </a:rPr>
              <a:t>اپ های هیبریدی میتوانند در مارکت ها قرار </a:t>
            </a:r>
            <a:r>
              <a:rPr lang="fa-IR" sz="2100" b="1" dirty="0" smtClean="0">
                <a:cs typeface="B Nazanin" pitchFamily="2" charset="-78"/>
              </a:rPr>
              <a:t>بگیرند.</a:t>
            </a:r>
          </a:p>
          <a:p>
            <a:pPr lvl="0" algn="just"/>
            <a:r>
              <a:rPr lang="fa-IR" sz="2100" b="1" dirty="0" smtClean="0">
                <a:cs typeface="B Nazanin" pitchFamily="2" charset="-78"/>
              </a:rPr>
              <a:t>زبان </a:t>
            </a:r>
            <a:r>
              <a:rPr lang="fa-IR" sz="2100" b="1" dirty="0">
                <a:cs typeface="B Nazanin" pitchFamily="2" charset="-78"/>
              </a:rPr>
              <a:t>توسعه متن باز</a:t>
            </a:r>
            <a:r>
              <a:rPr lang="fa-IR" sz="2100" b="1" dirty="0" smtClean="0">
                <a:cs typeface="B Nazanin" pitchFamily="2" charset="-78"/>
              </a:rPr>
              <a:t>.</a:t>
            </a:r>
          </a:p>
          <a:p>
            <a:pPr lvl="0" algn="just"/>
            <a:endParaRPr lang="fa-IR" sz="2100" b="1" dirty="0" smtClean="0">
              <a:cs typeface="B Nazanin" pitchFamily="2" charset="-78"/>
            </a:endParaRPr>
          </a:p>
          <a:p>
            <a:pPr marL="0" lvl="0" indent="0" algn="just">
              <a:buNone/>
            </a:pPr>
            <a:r>
              <a:rPr lang="fa-IR" sz="2100" b="1" dirty="0" smtClean="0">
                <a:cs typeface="B Nazanin" pitchFamily="2" charset="-78"/>
              </a:rPr>
              <a:t> </a:t>
            </a: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معایب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: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 algn="just"/>
            <a:r>
              <a:rPr lang="fa-IR" sz="2100" b="1" dirty="0" smtClean="0">
                <a:cs typeface="B Nazanin" pitchFamily="2" charset="-78"/>
              </a:rPr>
              <a:t>اپ </a:t>
            </a:r>
            <a:r>
              <a:rPr lang="fa-IR" sz="2100" b="1" dirty="0">
                <a:cs typeface="B Nazanin" pitchFamily="2" charset="-78"/>
              </a:rPr>
              <a:t>های هیبریدی از مسایل امنیتی مثل </a:t>
            </a:r>
            <a:r>
              <a:rPr lang="en-US" sz="2100" b="1" dirty="0">
                <a:cs typeface="B Nazanin" pitchFamily="2" charset="-78"/>
              </a:rPr>
              <a:t>SSL</a:t>
            </a:r>
            <a:r>
              <a:rPr lang="fa-IR" sz="2100" b="1" dirty="0">
                <a:cs typeface="B Nazanin" pitchFamily="2" charset="-78"/>
              </a:rPr>
              <a:t> استفاده میکنند و از نکات امنیتی بومی استفاده نمیکنند.</a:t>
            </a:r>
            <a:endParaRPr lang="en-US" sz="2100" b="1" dirty="0">
              <a:cs typeface="B Nazanin" pitchFamily="2" charset="-78"/>
            </a:endParaRPr>
          </a:p>
          <a:p>
            <a:pPr lvl="0" algn="just"/>
            <a:r>
              <a:rPr lang="fa-IR" sz="2100" b="1" dirty="0">
                <a:cs typeface="B Nazanin" pitchFamily="2" charset="-78"/>
              </a:rPr>
              <a:t>اپ های هیبریدی که از انیمیشن </a:t>
            </a:r>
            <a:r>
              <a:rPr lang="fa-IR" sz="2100" b="1" dirty="0" smtClean="0">
                <a:cs typeface="B Nazanin" pitchFamily="2" charset="-78"/>
              </a:rPr>
              <a:t>ها و </a:t>
            </a:r>
            <a:r>
              <a:rPr lang="fa-IR" sz="2100" b="1" dirty="0">
                <a:cs typeface="B Nazanin" pitchFamily="2" charset="-78"/>
              </a:rPr>
              <a:t>جلوه های صوتی استفاده میکنند </a:t>
            </a:r>
            <a:r>
              <a:rPr lang="fa-IR" sz="2100" b="1" dirty="0" smtClean="0">
                <a:cs typeface="B Nazanin" pitchFamily="2" charset="-78"/>
              </a:rPr>
              <a:t>و مانند اپ </a:t>
            </a:r>
            <a:r>
              <a:rPr lang="fa-IR" sz="2100" b="1" dirty="0">
                <a:cs typeface="B Nazanin" pitchFamily="2" charset="-78"/>
              </a:rPr>
              <a:t>های </a:t>
            </a:r>
            <a:r>
              <a:rPr lang="en-US" sz="2100" b="1" dirty="0" smtClean="0">
                <a:cs typeface="B Nazanin" pitchFamily="2" charset="-78"/>
              </a:rPr>
              <a:t>native</a:t>
            </a:r>
            <a:r>
              <a:rPr lang="fa-IR" sz="2100" b="1" dirty="0" smtClean="0">
                <a:cs typeface="B Nazanin" pitchFamily="2" charset="-78"/>
              </a:rPr>
              <a:t> نمی باشند.</a:t>
            </a:r>
            <a:endParaRPr lang="en-US" sz="21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17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7645" y="411765"/>
            <a:ext cx="7235204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 </a:t>
            </a:r>
            <a:r>
              <a:rPr lang="fa-I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اپلیکیشن </a:t>
            </a:r>
            <a:r>
              <a:rPr lang="fa-IR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های </a:t>
            </a:r>
            <a:r>
              <a:rPr lang="fa-I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هیبرید </a:t>
            </a:r>
            <a:endParaRPr lang="fa-IR" sz="2800" b="1" dirty="0">
              <a:solidFill>
                <a:schemeClr val="tx1">
                  <a:lumMod val="50000"/>
                  <a:lumOff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429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چه 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موقع به اپلیکیشن </a:t>
            </a:r>
            <a:r>
              <a:rPr lang="en-US" sz="2100" b="1" dirty="0">
                <a:solidFill>
                  <a:srgbClr val="FF0000"/>
                </a:solidFill>
                <a:cs typeface="B Nazanin" pitchFamily="2" charset="-78"/>
              </a:rPr>
              <a:t>Hybrid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 نیاز دارید؟</a:t>
            </a:r>
            <a:endParaRPr lang="en-US" sz="2100" b="1" dirty="0">
              <a:solidFill>
                <a:srgbClr val="FF0000"/>
              </a:solidFill>
              <a:cs typeface="B Nazanin" pitchFamily="2" charset="-78"/>
            </a:endParaRPr>
          </a:p>
          <a:p>
            <a:pPr lvl="0" algn="just"/>
            <a:r>
              <a:rPr lang="fa-IR" sz="2100" b="1" dirty="0">
                <a:cs typeface="B Nazanin" pitchFamily="2" charset="-78"/>
              </a:rPr>
              <a:t>اگر شما قصد دارید اپ تجاری داشته باشید که نیاز به گرافیک بالا و انیمیشن زیادی ندارد و به عملیات پایه ای و اصلی نیاز دارید اپ هیبریدی گزینه خوبی است.</a:t>
            </a:r>
            <a:endParaRPr lang="en-US" sz="2100" b="1" dirty="0">
              <a:cs typeface="B Nazanin" pitchFamily="2" charset="-78"/>
            </a:endParaRPr>
          </a:p>
          <a:p>
            <a:pPr lvl="0" algn="just"/>
            <a:r>
              <a:rPr lang="fa-IR" sz="2100" b="1" dirty="0">
                <a:cs typeface="B Nazanin" pitchFamily="2" charset="-78"/>
              </a:rPr>
              <a:t>وقتی نیاز دارید همزمان برای پلت فرم های مختلف(</a:t>
            </a:r>
            <a:r>
              <a:rPr lang="en-US" sz="2100" b="1" dirty="0" err="1">
                <a:cs typeface="B Nazanin" pitchFamily="2" charset="-78"/>
              </a:rPr>
              <a:t>android,IOS,windows</a:t>
            </a:r>
            <a:r>
              <a:rPr lang="fa-IR" sz="2100" b="1" dirty="0">
                <a:cs typeface="B Nazanin" pitchFamily="2" charset="-78"/>
              </a:rPr>
              <a:t>) برنامه بسازید و بودجه محدودی دارید.</a:t>
            </a:r>
            <a:endParaRPr lang="en-US" sz="2100" b="1" dirty="0">
              <a:cs typeface="B Nazanin" pitchFamily="2" charset="-78"/>
            </a:endParaRPr>
          </a:p>
          <a:p>
            <a:pPr lvl="0" algn="just"/>
            <a:r>
              <a:rPr lang="fa-IR" sz="2100" b="1" dirty="0" smtClean="0">
                <a:cs typeface="B Nazanin" pitchFamily="2" charset="-78"/>
              </a:rPr>
              <a:t>اگر </a:t>
            </a:r>
            <a:r>
              <a:rPr lang="fa-IR" sz="2100" b="1" dirty="0">
                <a:cs typeface="B Nazanin" pitchFamily="2" charset="-78"/>
              </a:rPr>
              <a:t>اپ شما نیاز مداوم به، به روز رسانی داشته باشد، با استفاده از </a:t>
            </a:r>
            <a:r>
              <a:rPr lang="en-US" sz="2100" b="1" dirty="0">
                <a:cs typeface="B Nazanin" pitchFamily="2" charset="-78"/>
              </a:rPr>
              <a:t>HTML5</a:t>
            </a:r>
            <a:r>
              <a:rPr lang="fa-IR" sz="2100" b="1" dirty="0">
                <a:cs typeface="B Nazanin" pitchFamily="2" charset="-78"/>
              </a:rPr>
              <a:t>  به راحتی میتوانید ویژگی های جدید اضافه کنید.</a:t>
            </a:r>
            <a:endParaRPr lang="en-US" sz="2100" b="1" dirty="0">
              <a:cs typeface="B Nazanin" pitchFamily="2" charset="-78"/>
            </a:endParaRPr>
          </a:p>
          <a:p>
            <a:pPr lvl="0" algn="just"/>
            <a:r>
              <a:rPr lang="fa-IR" sz="2100" b="1" dirty="0">
                <a:cs typeface="B Nazanin" pitchFamily="2" charset="-78"/>
              </a:rPr>
              <a:t>وقتی نسبت به سیستم عامل و عملکرد دستگاه زیاد حساس نیستید.</a:t>
            </a:r>
            <a:endParaRPr lang="en-US" sz="2100" b="1" dirty="0">
              <a:cs typeface="B Nazanin" pitchFamily="2" charset="-78"/>
            </a:endParaRPr>
          </a:p>
          <a:p>
            <a:pPr marL="0" lvl="0" indent="0" algn="just">
              <a:buNone/>
            </a:pPr>
            <a:endParaRPr lang="fa-IR" sz="21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18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7645" y="411765"/>
            <a:ext cx="7235204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 </a:t>
            </a:r>
            <a:r>
              <a:rPr lang="fa-I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اپلیکیشن </a:t>
            </a:r>
            <a:r>
              <a:rPr lang="fa-IR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های </a:t>
            </a:r>
            <a:r>
              <a:rPr lang="fa-I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هیبرید </a:t>
            </a:r>
            <a:endParaRPr lang="fa-IR" sz="2800" b="1" dirty="0">
              <a:solidFill>
                <a:schemeClr val="tx1">
                  <a:lumMod val="50000"/>
                  <a:lumOff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31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19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7645" y="411765"/>
            <a:ext cx="7235204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 </a:t>
            </a:r>
            <a:r>
              <a:rPr lang="fa-I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اپلیکیشن </a:t>
            </a:r>
            <a:r>
              <a:rPr lang="fa-IR" sz="2800" b="1" dirty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های </a:t>
            </a:r>
            <a:r>
              <a:rPr lang="fa-I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Nazanin" pitchFamily="2" charset="-78"/>
              </a:rPr>
              <a:t>هیبرید </a:t>
            </a:r>
            <a:endParaRPr lang="fa-IR" sz="2800" b="1" dirty="0">
              <a:solidFill>
                <a:schemeClr val="tx1">
                  <a:lumMod val="50000"/>
                  <a:lumOff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  <p:pic>
        <p:nvPicPr>
          <p:cNvPr id="9" name="Picture 8" descr="xamari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0" t="16406" r="4512" b="12230"/>
          <a:stretch/>
        </p:blipFill>
        <p:spPr bwMode="auto">
          <a:xfrm>
            <a:off x="892366" y="1399141"/>
            <a:ext cx="2919470" cy="958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phonegap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66" b="20769"/>
          <a:stretch/>
        </p:blipFill>
        <p:spPr bwMode="auto">
          <a:xfrm>
            <a:off x="4096496" y="1390690"/>
            <a:ext cx="4307246" cy="1056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onic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1" t="12971" r="12971" b="12971"/>
          <a:stretch/>
        </p:blipFill>
        <p:spPr bwMode="auto">
          <a:xfrm>
            <a:off x="921569" y="3148638"/>
            <a:ext cx="3174927" cy="1338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89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7644" y="1156277"/>
            <a:ext cx="7529689" cy="3528291"/>
          </a:xfrm>
          <a:prstGeom prst="roundRect">
            <a:avLst>
              <a:gd name="adj" fmla="val 5410"/>
            </a:avLst>
          </a:prstGeom>
          <a:solidFill>
            <a:srgbClr val="FFFFCC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just">
              <a:lnSpc>
                <a:spcPct val="150000"/>
              </a:lnSpc>
            </a:pPr>
            <a:endParaRPr lang="fa-IR" sz="1600" b="1" dirty="0">
              <a:solidFill>
                <a:schemeClr val="tx2">
                  <a:lumMod val="60000"/>
                  <a:lumOff val="40000"/>
                </a:schemeClr>
              </a:solidFill>
              <a:cs typeface="B Traffic" panose="00000400000000000000" pitchFamily="2" charset="-78"/>
            </a:endParaRPr>
          </a:p>
          <a:p>
            <a:pPr marL="285750" indent="-285750" algn="just">
              <a:buFontTx/>
              <a:buChar char="-"/>
            </a:pP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معرفي </a:t>
            </a:r>
            <a:r>
              <a:rPr lang="fa-IR" sz="1600" b="1" dirty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شرکتهاي صاحب </a:t>
            </a: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پلتفرم</a:t>
            </a:r>
          </a:p>
          <a:p>
            <a:pPr marL="285750" indent="-285750" algn="just">
              <a:buFontTx/>
              <a:buChar char="-"/>
            </a:pPr>
            <a:endParaRPr lang="fa-IR" sz="1600" b="1" dirty="0" smtClean="0">
              <a:solidFill>
                <a:schemeClr val="tx2">
                  <a:lumMod val="60000"/>
                  <a:lumOff val="40000"/>
                </a:schemeClr>
              </a:solidFill>
              <a:cs typeface="B Traffic" panose="00000400000000000000" pitchFamily="2" charset="-78"/>
            </a:endParaRPr>
          </a:p>
          <a:p>
            <a:pPr marL="285750" indent="-285750" algn="just">
              <a:buFontTx/>
              <a:buChar char="-"/>
            </a:pP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بررسي ابزارهاي توسعه موبایل ازجمله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SDK ، NDK ، SDK</a:t>
            </a: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 نیتیو</a:t>
            </a:r>
          </a:p>
          <a:p>
            <a:pPr marL="285750" indent="-285750" algn="just">
              <a:buFontTx/>
              <a:buChar char="-"/>
            </a:pPr>
            <a:endParaRPr lang="fa-IR" sz="1600" b="1" dirty="0" smtClean="0">
              <a:solidFill>
                <a:schemeClr val="tx2">
                  <a:lumMod val="60000"/>
                  <a:lumOff val="40000"/>
                </a:schemeClr>
              </a:solidFill>
              <a:cs typeface="B Traffic" panose="00000400000000000000" pitchFamily="2" charset="-78"/>
            </a:endParaRPr>
          </a:p>
          <a:p>
            <a:pPr marL="285750" indent="-285750" algn="just">
              <a:buFontTx/>
              <a:buChar char="-"/>
            </a:pP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معرفي محیطهاي توسعه و ابزارهاي هیبرید که از تکنولوژيهاي طراحي وب براي ساخت اپلیکشنهاي موبایل استفاده ميکنند و نیازي به یادگیري زبان برنامه نویسي ندارند</a:t>
            </a:r>
          </a:p>
          <a:p>
            <a:pPr algn="just"/>
            <a:endParaRPr lang="fa-IR" sz="1600" b="1" dirty="0">
              <a:solidFill>
                <a:schemeClr val="tx2">
                  <a:lumMod val="60000"/>
                  <a:lumOff val="40000"/>
                </a:schemeClr>
              </a:solidFill>
              <a:cs typeface="B Traffic" panose="00000400000000000000" pitchFamily="2" charset="-78"/>
            </a:endParaRPr>
          </a:p>
          <a:p>
            <a:pPr algn="just"/>
            <a:endParaRPr lang="fa-IR" sz="1600" b="1" dirty="0" smtClean="0">
              <a:solidFill>
                <a:schemeClr val="tx2">
                  <a:lumMod val="60000"/>
                  <a:lumOff val="40000"/>
                </a:schemeClr>
              </a:solidFill>
              <a:cs typeface="B Traffic" panose="00000400000000000000" pitchFamily="2" charset="-78"/>
            </a:endParaRPr>
          </a:p>
          <a:p>
            <a:pPr algn="just"/>
            <a:endParaRPr lang="fa-IR" sz="1600" b="1" dirty="0" smtClean="0">
              <a:solidFill>
                <a:srgbClr val="FF0000"/>
              </a:solidFill>
              <a:cs typeface="B Traffic" panose="00000400000000000000" pitchFamily="2" charset="-78"/>
            </a:endParaRPr>
          </a:p>
          <a:p>
            <a:pPr algn="just"/>
            <a:endParaRPr lang="fa-IR" sz="1600" b="1" dirty="0">
              <a:solidFill>
                <a:srgbClr val="FF0000"/>
              </a:solidFill>
              <a:cs typeface="B Traffic" panose="00000400000000000000" pitchFamily="2" charset="-78"/>
            </a:endParaRPr>
          </a:p>
          <a:p>
            <a:pPr algn="just"/>
            <a:endParaRPr lang="fa-IR" sz="1600" b="1" dirty="0" smtClean="0">
              <a:solidFill>
                <a:srgbClr val="FF0000"/>
              </a:solidFill>
              <a:cs typeface="B Traffic" panose="00000400000000000000" pitchFamily="2" charset="-78"/>
            </a:endParaRPr>
          </a:p>
          <a:p>
            <a:pPr algn="ctr"/>
            <a:r>
              <a:rPr lang="fa-IR" sz="1600" b="1" dirty="0" smtClean="0">
                <a:solidFill>
                  <a:srgbClr val="FF0000"/>
                </a:solidFill>
                <a:cs typeface="B Traffic" panose="00000400000000000000" pitchFamily="2" charset="-78"/>
              </a:rPr>
              <a:t>زمان تقریبی مطالعه : 30 دقیقه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چکیده</a:t>
            </a:r>
            <a:endParaRPr lang="fa-IR" sz="2800" dirty="0">
              <a:solidFill>
                <a:srgbClr val="C0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2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 smtClean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  <a:endParaRPr lang="fa-IR" sz="1400" dirty="0">
              <a:solidFill>
                <a:schemeClr val="bg1"/>
              </a:solidFill>
              <a:cs typeface="B Traffic" panose="00000400000000000000" pitchFamily="2" charset="-78"/>
            </a:endParaRPr>
          </a:p>
        </p:txBody>
      </p:sp>
      <p:sp>
        <p:nvSpPr>
          <p:cNvPr id="8" name="Half Frame 7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0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991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20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1630497"/>
            <a:ext cx="9144000" cy="24457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4800" dirty="0" smtClean="0">
                <a:solidFill>
                  <a:srgbClr val="008000"/>
                </a:solidFill>
                <a:latin typeface="Times New Roman" pitchFamily="18" charset="0"/>
                <a:cs typeface="B Titr" pitchFamily="2" charset="-78"/>
              </a:rPr>
              <a:t>از توجه شما سپاسگذاریم </a:t>
            </a:r>
          </a:p>
          <a:p>
            <a:pPr algn="ctr"/>
            <a:endParaRPr lang="fa-IR" sz="4800" dirty="0">
              <a:solidFill>
                <a:srgbClr val="008000"/>
              </a:solidFill>
              <a:latin typeface="Times New Roman" pitchFamily="18" charset="0"/>
              <a:cs typeface="B Titr" pitchFamily="2" charset="-78"/>
            </a:endParaRPr>
          </a:p>
          <a:p>
            <a:pPr algn="ctr"/>
            <a:r>
              <a:rPr lang="fa-IR" sz="4800" dirty="0" smtClean="0">
                <a:solidFill>
                  <a:srgbClr val="002060"/>
                </a:solidFill>
                <a:latin typeface="Times New Roman" pitchFamily="18" charset="0"/>
                <a:cs typeface="B Titr" pitchFamily="2" charset="-78"/>
              </a:rPr>
              <a:t>پایان</a:t>
            </a: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</p:spTree>
    <p:extLst>
      <p:ext uri="{BB962C8B-B14F-4D97-AF65-F5344CB8AC3E}">
        <p14:creationId xmlns:p14="http://schemas.microsoft.com/office/powerpoint/2010/main" val="246894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7644" y="1156277"/>
            <a:ext cx="7529689" cy="3528291"/>
          </a:xfrm>
          <a:prstGeom prst="roundRect">
            <a:avLst>
              <a:gd name="adj" fmla="val 5410"/>
            </a:avLst>
          </a:prstGeom>
          <a:solidFill>
            <a:srgbClr val="FFFFCC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t" anchorCtr="0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اصطلاحات و تعاریف مقدماتی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آشنایی با ماشین مجازی جاوا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معرفی پلت فرم های موبایل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آشنایی با مفاهیم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SDK</a:t>
            </a: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 ،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JDK</a:t>
            </a: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 و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NDK</a:t>
            </a:r>
            <a:endParaRPr lang="fa-IR" sz="1600" b="1" dirty="0" smtClean="0">
              <a:solidFill>
                <a:schemeClr val="tx2">
                  <a:lumMod val="60000"/>
                  <a:lumOff val="40000"/>
                </a:schemeClr>
              </a:solidFill>
              <a:cs typeface="B Traffic" panose="00000400000000000000" pitchFamily="2" charset="-7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زبانهای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Cross Platform</a:t>
            </a:r>
            <a:endParaRPr lang="fa-IR" sz="1600" b="1" dirty="0" smtClean="0">
              <a:solidFill>
                <a:schemeClr val="tx2">
                  <a:lumMod val="60000"/>
                  <a:lumOff val="40000"/>
                </a:schemeClr>
              </a:solidFill>
              <a:cs typeface="B Traffic" panose="00000400000000000000" pitchFamily="2" charset="-7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معرفی محیط های توسعه ترکیبی (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Hybrid</a:t>
            </a:r>
            <a:r>
              <a:rPr lang="fa-I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B Traffic" panose="00000400000000000000" pitchFamily="2" charset="-78"/>
              </a:rPr>
              <a:t>) </a:t>
            </a:r>
            <a:endParaRPr lang="fa-IR" sz="1600" b="1" dirty="0">
              <a:solidFill>
                <a:schemeClr val="tx2">
                  <a:lumMod val="60000"/>
                  <a:lumOff val="40000"/>
                </a:schemeClr>
              </a:solidFill>
              <a:cs typeface="B Traffic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فهرست مطالب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3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 smtClean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  <a:endParaRPr lang="fa-IR" sz="1400" dirty="0">
              <a:solidFill>
                <a:schemeClr val="bg1"/>
              </a:solidFill>
              <a:cs typeface="B Traffic" panose="00000400000000000000" pitchFamily="2" charset="-78"/>
            </a:endParaRPr>
          </a:p>
        </p:txBody>
      </p:sp>
      <p:sp>
        <p:nvSpPr>
          <p:cNvPr id="8" name="Half Frame 7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0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35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pPr marL="0" lvl="1" indent="0" algn="just">
              <a:buNone/>
            </a:pPr>
            <a:r>
              <a:rPr lang="en-US" sz="2100" b="1" dirty="0" smtClean="0">
                <a:solidFill>
                  <a:srgbClr val="FF0000"/>
                </a:solidFill>
                <a:cs typeface="B Nazanin" pitchFamily="2" charset="-78"/>
              </a:rPr>
              <a:t>Platform</a:t>
            </a: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 (سکو) : </a:t>
            </a:r>
            <a:r>
              <a:rPr lang="fa-IR" sz="2100" b="1" dirty="0" smtClean="0">
                <a:cs typeface="B Nazanin" pitchFamily="2" charset="-78"/>
              </a:rPr>
              <a:t>پلتفرم </a:t>
            </a:r>
            <a:r>
              <a:rPr lang="fa-IR" sz="2100" b="1" dirty="0">
                <a:cs typeface="B Nazanin" pitchFamily="2" charset="-78"/>
              </a:rPr>
              <a:t>در واقع بستری است که برنامه های نرم افزاری نوشته شده برای یک وسیله در آن قابل اجرا و استفاده است، این بستر هم شامل ملزومات سخت </a:t>
            </a:r>
            <a:r>
              <a:rPr lang="fa-IR" sz="2100" b="1" dirty="0" smtClean="0">
                <a:cs typeface="B Nazanin" pitchFamily="2" charset="-78"/>
              </a:rPr>
              <a:t>افزاری (</a:t>
            </a:r>
            <a:r>
              <a:rPr lang="en-US" sz="2100" b="1" dirty="0" smtClean="0">
                <a:cs typeface="B Nazanin" pitchFamily="2" charset="-78"/>
              </a:rPr>
              <a:t>CPU</a:t>
            </a:r>
            <a:r>
              <a:rPr lang="fa-IR" sz="2100" b="1" dirty="0" smtClean="0">
                <a:cs typeface="B Nazanin" pitchFamily="2" charset="-78"/>
              </a:rPr>
              <a:t> )و </a:t>
            </a:r>
            <a:r>
              <a:rPr lang="fa-IR" sz="2100" b="1" dirty="0">
                <a:cs typeface="B Nazanin" pitchFamily="2" charset="-78"/>
              </a:rPr>
              <a:t>هم شامل ملزومات نرم افزاری </a:t>
            </a:r>
            <a:r>
              <a:rPr lang="fa-IR" sz="2100" b="1" dirty="0" smtClean="0">
                <a:cs typeface="B Nazanin" pitchFamily="2" charset="-78"/>
              </a:rPr>
              <a:t>(سیستم عامل) است</a:t>
            </a:r>
            <a:r>
              <a:rPr lang="fa-IR" sz="2100" b="1" dirty="0">
                <a:cs typeface="B Nazanin" pitchFamily="2" charset="-78"/>
              </a:rPr>
              <a:t>،</a:t>
            </a:r>
            <a:endParaRPr lang="en-US" sz="2100" b="1" dirty="0">
              <a:cs typeface="B Nazanin" pitchFamily="2" charset="-78"/>
            </a:endParaRPr>
          </a:p>
          <a:p>
            <a:pPr marL="0" lvl="1" indent="0" algn="just">
              <a:buNone/>
            </a:pPr>
            <a:endParaRPr lang="fa-IR" sz="2100" b="1" dirty="0" smtClean="0">
              <a:cs typeface="B Nazanin" pitchFamily="2" charset="-78"/>
            </a:endParaRPr>
          </a:p>
          <a:p>
            <a:pPr marL="0" lvl="1" indent="0" algn="just">
              <a:buNone/>
            </a:pPr>
            <a:r>
              <a:rPr lang="en-US" sz="2100" b="1" dirty="0" smtClean="0">
                <a:solidFill>
                  <a:srgbClr val="FF0000"/>
                </a:solidFill>
                <a:cs typeface="B Nazanin" pitchFamily="2" charset="-78"/>
              </a:rPr>
              <a:t>Framework</a:t>
            </a:r>
            <a:r>
              <a:rPr lang="fa-IR" sz="2100" b="1" dirty="0" smtClean="0">
                <a:solidFill>
                  <a:srgbClr val="FF0000"/>
                </a:solidFill>
                <a:cs typeface="B Nazanin" pitchFamily="2" charset="-78"/>
              </a:rPr>
              <a:t> (چارچوب) </a:t>
            </a:r>
            <a:r>
              <a:rPr lang="fa-IR" sz="2100" b="1" dirty="0">
                <a:solidFill>
                  <a:srgbClr val="FF0000"/>
                </a:solidFill>
                <a:cs typeface="B Nazanin" pitchFamily="2" charset="-78"/>
              </a:rPr>
              <a:t>: </a:t>
            </a:r>
            <a:r>
              <a:rPr lang="fa-IR" sz="2100" b="1" dirty="0" smtClean="0">
                <a:cs typeface="B Nazanin" pitchFamily="2" charset="-78"/>
              </a:rPr>
              <a:t>فریم </a:t>
            </a:r>
            <a:r>
              <a:rPr lang="fa-IR" sz="2100" b="1" dirty="0">
                <a:cs typeface="B Nazanin" pitchFamily="2" charset="-78"/>
              </a:rPr>
              <a:t>ورک در اصطلاح به چارچوب نرم‌افزاری گفته می‌شود. یک فریم‌ورک مجموعه‌ای از کتابخانه‌های برنامه‌نویسی و احتمالا مجموعه‌ای از قوانین برای برنامه‌نویسی است</a:t>
            </a:r>
            <a:r>
              <a:rPr lang="en-US" sz="2100" b="1" dirty="0">
                <a:cs typeface="B Nazanin" pitchFamily="2" charset="-78"/>
              </a:rPr>
              <a:t>.</a:t>
            </a:r>
          </a:p>
          <a:p>
            <a:pPr marL="0" lvl="1" indent="0" algn="just">
              <a:buNone/>
            </a:pPr>
            <a:endParaRPr lang="fa-IR" sz="2100" b="1" dirty="0" smtClean="0">
              <a:cs typeface="B Nazanin" pitchFamily="2" charset="-78"/>
            </a:endParaRPr>
          </a:p>
          <a:p>
            <a:pPr marL="0" lvl="1" indent="0" algn="ctr">
              <a:buNone/>
            </a:pPr>
            <a:r>
              <a:rPr lang="fa-IR" sz="1800" b="1" dirty="0" smtClean="0">
                <a:cs typeface="B Nazanin" pitchFamily="2" charset="-78"/>
              </a:rPr>
              <a:t>مولتی </a:t>
            </a:r>
            <a:r>
              <a:rPr lang="fa-IR" sz="1800" b="1" dirty="0">
                <a:cs typeface="B Nazanin" pitchFamily="2" charset="-78"/>
              </a:rPr>
              <a:t>پلت فرم </a:t>
            </a:r>
            <a:r>
              <a:rPr lang="fa-IR" sz="1800" b="1" dirty="0" smtClean="0">
                <a:cs typeface="B Nazanin" pitchFamily="2" charset="-78"/>
              </a:rPr>
              <a:t>(چندسکویی): به </a:t>
            </a:r>
            <a:r>
              <a:rPr lang="fa-IR" sz="1800" b="1" dirty="0">
                <a:cs typeface="B Nazanin" pitchFamily="2" charset="-78"/>
              </a:rPr>
              <a:t>بیانی ساده وقتی یک اپلیکیشن یا سرویس خاص بتواند روی</a:t>
            </a:r>
            <a:r>
              <a:rPr lang="en-US" sz="1800" b="1" dirty="0">
                <a:cs typeface="B Nazanin" pitchFamily="2" charset="-78"/>
              </a:rPr>
              <a:t> platform </a:t>
            </a:r>
            <a:r>
              <a:rPr lang="fa-IR" sz="1800" b="1" dirty="0" smtClean="0">
                <a:cs typeface="B Nazanin" pitchFamily="2" charset="-78"/>
              </a:rPr>
              <a:t> های </a:t>
            </a:r>
            <a:r>
              <a:rPr lang="fa-IR" sz="1800" b="1" dirty="0">
                <a:cs typeface="B Nazanin" pitchFamily="2" charset="-78"/>
              </a:rPr>
              <a:t>مختلفی اجرا شود،به آن مولتی پلتفرم یا چند سکویی</a:t>
            </a:r>
            <a:r>
              <a:rPr lang="en-US" sz="1800" b="1" dirty="0">
                <a:cs typeface="B Nazanin" pitchFamily="2" charset="-78"/>
              </a:rPr>
              <a:t> </a:t>
            </a:r>
            <a:r>
              <a:rPr lang="fa-IR" sz="1800" b="1" dirty="0">
                <a:cs typeface="B Nazanin" pitchFamily="2" charset="-78"/>
              </a:rPr>
              <a:t>میگویند</a:t>
            </a:r>
            <a:r>
              <a:rPr lang="en-US" sz="1800" b="1" dirty="0">
                <a:cs typeface="B Nazanin" pitchFamily="2" charset="-78"/>
              </a:rPr>
              <a:t>.</a:t>
            </a:r>
            <a:endParaRPr lang="fa-IR" sz="1800" b="1" dirty="0">
              <a:cs typeface="B Nazanin" pitchFamily="2" charset="-78"/>
            </a:endParaRPr>
          </a:p>
          <a:p>
            <a:pPr marL="0" lvl="1" indent="0" algn="ctr">
              <a:buNone/>
            </a:pPr>
            <a:endParaRPr lang="fa-IR" sz="1800" b="1" dirty="0" smtClean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4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اصطلاحات </a:t>
            </a:r>
            <a:r>
              <a:rPr lang="fa-IR" sz="2800" dirty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و تعاریف </a:t>
            </a:r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مقدماتی</a:t>
            </a:r>
            <a:endParaRPr lang="fa-IR" sz="2800" dirty="0">
              <a:solidFill>
                <a:srgbClr val="C0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620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pPr marL="0" lvl="1" indent="0" algn="just">
              <a:buNone/>
            </a:pPr>
            <a:r>
              <a:rPr lang="fa-IR" sz="2100" b="1" dirty="0" smtClean="0">
                <a:cs typeface="B Nazanin" pitchFamily="2" charset="-78"/>
              </a:rPr>
              <a:t>انواع پلت فرم های موبایل : </a:t>
            </a:r>
          </a:p>
          <a:p>
            <a:pPr marL="0" lvl="1" indent="0" algn="just">
              <a:buNone/>
            </a:pPr>
            <a:endParaRPr lang="fa-IR" sz="2100" b="1" dirty="0" smtClean="0">
              <a:cs typeface="B Nazanin" pitchFamily="2" charset="-78"/>
            </a:endParaRPr>
          </a:p>
          <a:p>
            <a:pPr lvl="0" algn="just"/>
            <a:r>
              <a:rPr lang="en-US" sz="2000" b="1" dirty="0" smtClean="0">
                <a:cs typeface="B Nazanin" pitchFamily="2" charset="-78"/>
              </a:rPr>
              <a:t>Windows</a:t>
            </a:r>
            <a:r>
              <a:rPr lang="fa-IR" sz="2000" b="1" dirty="0" smtClean="0">
                <a:cs typeface="B Nazanin" pitchFamily="2" charset="-78"/>
              </a:rPr>
              <a:t> : شرکت مایکروسافت</a:t>
            </a:r>
          </a:p>
          <a:p>
            <a:pPr lvl="0" algn="just"/>
            <a:r>
              <a:rPr lang="en-US" sz="2000" b="1" dirty="0" smtClean="0">
                <a:cs typeface="B Nazanin" pitchFamily="2" charset="-78"/>
              </a:rPr>
              <a:t>Android</a:t>
            </a:r>
            <a:r>
              <a:rPr lang="fa-IR" sz="2000" b="1" dirty="0" smtClean="0">
                <a:cs typeface="B Nazanin" pitchFamily="2" charset="-78"/>
              </a:rPr>
              <a:t> : شرکت گوگل </a:t>
            </a:r>
          </a:p>
          <a:p>
            <a:pPr lvl="0" algn="just"/>
            <a:r>
              <a:rPr lang="en-US" sz="2000" b="1" dirty="0" smtClean="0">
                <a:cs typeface="B Nazanin" pitchFamily="2" charset="-78"/>
              </a:rPr>
              <a:t>IOS</a:t>
            </a:r>
            <a:r>
              <a:rPr lang="fa-IR" sz="2000" b="1" dirty="0" smtClean="0">
                <a:cs typeface="B Nazanin" pitchFamily="2" charset="-78"/>
              </a:rPr>
              <a:t> : شرکت اپل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5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اصطلاحات و تعاریف مقدماتی</a:t>
            </a: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008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pPr marL="0" lvl="1" indent="0" algn="just">
              <a:buNone/>
            </a:pPr>
            <a:r>
              <a:rPr lang="fa-IR" sz="2100" b="1" dirty="0" smtClean="0">
                <a:cs typeface="B Nazanin" pitchFamily="2" charset="-78"/>
              </a:rPr>
              <a:t>ماشین </a:t>
            </a:r>
            <a:r>
              <a:rPr lang="fa-IR" sz="2100" b="1" dirty="0">
                <a:cs typeface="B Nazanin" pitchFamily="2" charset="-78"/>
              </a:rPr>
              <a:t>مجازی جاوا  </a:t>
            </a:r>
            <a:r>
              <a:rPr lang="fa-IR" sz="2100" b="1" dirty="0" smtClean="0">
                <a:cs typeface="B Nazanin" pitchFamily="2" charset="-78"/>
              </a:rPr>
              <a:t>(</a:t>
            </a:r>
            <a:r>
              <a:rPr lang="en-US" sz="2100" b="1" dirty="0" smtClean="0">
                <a:cs typeface="B Nazanin" pitchFamily="2" charset="-78"/>
              </a:rPr>
              <a:t>Java </a:t>
            </a:r>
            <a:r>
              <a:rPr lang="en-US" sz="2100" b="1" dirty="0">
                <a:cs typeface="B Nazanin" pitchFamily="2" charset="-78"/>
              </a:rPr>
              <a:t>Virtual </a:t>
            </a:r>
            <a:r>
              <a:rPr lang="en-US" sz="2100" b="1" dirty="0" smtClean="0">
                <a:cs typeface="B Nazanin" pitchFamily="2" charset="-78"/>
              </a:rPr>
              <a:t>Machine</a:t>
            </a:r>
            <a:r>
              <a:rPr lang="fa-IR" sz="2100" b="1" dirty="0" smtClean="0">
                <a:cs typeface="B Nazanin" pitchFamily="2" charset="-78"/>
              </a:rPr>
              <a:t>) </a:t>
            </a:r>
            <a:r>
              <a:rPr lang="fa-IR" sz="2100" b="1" dirty="0">
                <a:cs typeface="B Nazanin" pitchFamily="2" charset="-78"/>
              </a:rPr>
              <a:t>مجموعه‌ای از برنامه‌های نرم‌افزاری و ساختمان‌داده‌هایی است که برای مدلسازی </a:t>
            </a:r>
            <a:r>
              <a:rPr lang="fa-IR" sz="2100" b="1" dirty="0" smtClean="0">
                <a:cs typeface="B Nazanin" pitchFamily="2" charset="-78"/>
              </a:rPr>
              <a:t>ماشین مجازی، اجرای </a:t>
            </a:r>
            <a:r>
              <a:rPr lang="fa-IR" sz="2100" b="1" dirty="0">
                <a:cs typeface="B Nazanin" pitchFamily="2" charset="-78"/>
              </a:rPr>
              <a:t>برنامه‌های سایر رایانه‌ها و اسکریپت‌های دیگر سامانه‌ها به کار می‌رود</a:t>
            </a:r>
            <a:r>
              <a:rPr lang="en-US" sz="2100" b="1" dirty="0" smtClean="0">
                <a:cs typeface="B Nazanin" pitchFamily="2" charset="-78"/>
              </a:rPr>
              <a:t>.</a:t>
            </a:r>
            <a:endParaRPr lang="fa-IR" sz="2100" b="1" dirty="0" smtClean="0">
              <a:cs typeface="B Nazanin" pitchFamily="2" charset="-78"/>
            </a:endParaRPr>
          </a:p>
          <a:p>
            <a:pPr marL="0" lvl="1" indent="0" algn="just">
              <a:buNone/>
            </a:pPr>
            <a:endParaRPr lang="fa-IR" sz="2100" b="1" dirty="0" smtClean="0">
              <a:cs typeface="B Nazanin" pitchFamily="2" charset="-78"/>
            </a:endParaRPr>
          </a:p>
          <a:p>
            <a:pPr lvl="0" algn="just"/>
            <a:r>
              <a:rPr lang="fa-IR" sz="2000" b="1" dirty="0">
                <a:cs typeface="B Nazanin" pitchFamily="2" charset="-78"/>
              </a:rPr>
              <a:t>ماشین مجازی جاوا</a:t>
            </a:r>
            <a:r>
              <a:rPr lang="en-US" sz="2000" b="1" dirty="0">
                <a:cs typeface="B Nazanin" pitchFamily="2" charset="-78"/>
              </a:rPr>
              <a:t> (JVM) </a:t>
            </a:r>
            <a:r>
              <a:rPr lang="fa-IR" sz="2000" b="1" dirty="0">
                <a:cs typeface="B Nazanin" pitchFamily="2" charset="-78"/>
              </a:rPr>
              <a:t>موتوری برای اجرای کد جاوا می‌باشد</a:t>
            </a:r>
            <a:r>
              <a:rPr lang="en-US" sz="2000" b="1" dirty="0">
                <a:cs typeface="B Nazanin" pitchFamily="2" charset="-78"/>
              </a:rPr>
              <a:t>.</a:t>
            </a:r>
          </a:p>
          <a:p>
            <a:pPr lvl="0" algn="just"/>
            <a:r>
              <a:rPr lang="fa-IR" sz="2000" b="1" dirty="0">
                <a:cs typeface="B Nazanin" pitchFamily="2" charset="-78"/>
              </a:rPr>
              <a:t>اغلب در سایر زبان‌های برنامه‌نویسی، کامپایلر وظیفه تولید کد برای سیستم خاصی را بر عهده دارد اما کامپایلر جاوا بایت کد</a:t>
            </a:r>
            <a:r>
              <a:rPr lang="en-US" sz="2000" b="1" dirty="0">
                <a:cs typeface="B Nazanin" pitchFamily="2" charset="-78"/>
              </a:rPr>
              <a:t> (Bytecode) </a:t>
            </a:r>
            <a:r>
              <a:rPr lang="fa-IR" sz="2000" b="1" dirty="0">
                <a:cs typeface="B Nazanin" pitchFamily="2" charset="-78"/>
              </a:rPr>
              <a:t>را برای یک ماشین مجازی جاوا تولید </a:t>
            </a:r>
            <a:r>
              <a:rPr lang="fa-IR" sz="2000" b="1" dirty="0" smtClean="0">
                <a:cs typeface="B Nazanin" pitchFamily="2" charset="-78"/>
              </a:rPr>
              <a:t>می‌کند.</a:t>
            </a:r>
            <a:endParaRPr lang="en-US" sz="2000" b="1" dirty="0">
              <a:cs typeface="B Nazanin" pitchFamily="2" charset="-78"/>
            </a:endParaRPr>
          </a:p>
          <a:p>
            <a:pPr lvl="0" algn="just"/>
            <a:r>
              <a:rPr lang="fa-IR" sz="2000" b="1" dirty="0">
                <a:cs typeface="B Nazanin" pitchFamily="2" charset="-78"/>
              </a:rPr>
              <a:t>بایت کد زبانی میانی برای سورس کد جاوا و سیستم میزبان می‌باشد</a:t>
            </a:r>
            <a:r>
              <a:rPr lang="en-US" sz="2000" b="1" dirty="0">
                <a:cs typeface="B Nazanin" pitchFamily="2" charset="-78"/>
              </a:rPr>
              <a:t>.</a:t>
            </a:r>
          </a:p>
          <a:p>
            <a:pPr lvl="0" algn="just"/>
            <a:r>
              <a:rPr lang="fa-IR" sz="2000" b="1" dirty="0">
                <a:cs typeface="B Nazanin" pitchFamily="2" charset="-78"/>
              </a:rPr>
              <a:t>یک واسط است که کد جاوا را به بایت کد کامپایل می‌کند تا در ماشین‌های مختلف تفسیر</a:t>
            </a:r>
            <a:r>
              <a:rPr lang="en-US" sz="2000" b="1" dirty="0">
                <a:cs typeface="B Nazanin" pitchFamily="2" charset="-78"/>
              </a:rPr>
              <a:t> (interpret) </a:t>
            </a:r>
            <a:r>
              <a:rPr lang="fa-IR" sz="2000" b="1" dirty="0">
                <a:cs typeface="B Nazanin" pitchFamily="2" charset="-78"/>
              </a:rPr>
              <a:t>شود و بنابراین آن را مستقل از پلتفرم/سیستم عامل می‌کند</a:t>
            </a:r>
            <a:r>
              <a:rPr lang="en-US" sz="2000" b="1" dirty="0" smtClean="0">
                <a:cs typeface="B Nazanin" pitchFamily="2" charset="-78"/>
              </a:rPr>
              <a:t>.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6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ماشین مجازی جاوا</a:t>
            </a:r>
            <a:endParaRPr lang="fa-IR" sz="2800" dirty="0">
              <a:solidFill>
                <a:srgbClr val="C0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504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7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ماشین مجازی جاوا</a:t>
            </a:r>
            <a:endParaRPr lang="fa-IR" sz="2800" dirty="0">
              <a:solidFill>
                <a:srgbClr val="C0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  <p:pic>
        <p:nvPicPr>
          <p:cNvPr id="9" name="Picture 8" descr="کامپایلر جاوا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07" y="1443210"/>
            <a:ext cx="7529886" cy="1804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072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r>
              <a:rPr lang="fa-IR" sz="2100" b="1" dirty="0" smtClean="0">
                <a:cs typeface="B Nazanin" pitchFamily="2" charset="-78"/>
              </a:rPr>
              <a:t>مفهوم </a:t>
            </a:r>
            <a:r>
              <a:rPr lang="en-US" sz="2100" b="1" dirty="0">
                <a:cs typeface="B Nazanin" pitchFamily="2" charset="-78"/>
              </a:rPr>
              <a:t>SDK</a:t>
            </a:r>
            <a:r>
              <a:rPr lang="fa-IR" sz="2100" b="1" dirty="0">
                <a:cs typeface="B Nazanin" pitchFamily="2" charset="-78"/>
              </a:rPr>
              <a:t> ( </a:t>
            </a:r>
            <a:r>
              <a:rPr lang="en-US" sz="2100" b="1" dirty="0">
                <a:cs typeface="B Nazanin" pitchFamily="2" charset="-78"/>
              </a:rPr>
              <a:t>Software Development kit</a:t>
            </a:r>
            <a:r>
              <a:rPr lang="fa-IR" sz="2100" b="1" dirty="0">
                <a:cs typeface="B Nazanin" pitchFamily="2" charset="-78"/>
              </a:rPr>
              <a:t> ) : </a:t>
            </a:r>
            <a:r>
              <a:rPr lang="fa-IR" sz="2100" b="1" dirty="0" smtClean="0">
                <a:cs typeface="B Nazanin" pitchFamily="2" charset="-78"/>
              </a:rPr>
              <a:t>بسته </a:t>
            </a:r>
            <a:r>
              <a:rPr lang="fa-IR" sz="2100" b="1" dirty="0">
                <a:cs typeface="B Nazanin" pitchFamily="2" charset="-78"/>
              </a:rPr>
              <a:t>توسعه نرم افزار </a:t>
            </a:r>
            <a:endParaRPr lang="fa-IR" sz="2100" b="1" dirty="0" smtClean="0">
              <a:cs typeface="B Nazanin" pitchFamily="2" charset="-78"/>
            </a:endParaRPr>
          </a:p>
          <a:p>
            <a:endParaRPr lang="en-US" sz="2100" b="1" dirty="0">
              <a:cs typeface="B Nazanin" pitchFamily="2" charset="-78"/>
            </a:endParaRPr>
          </a:p>
          <a:p>
            <a:r>
              <a:rPr lang="fa-IR" sz="2100" b="1" dirty="0">
                <a:cs typeface="B Nazanin" pitchFamily="2" charset="-78"/>
              </a:rPr>
              <a:t>مفهوم </a:t>
            </a:r>
            <a:r>
              <a:rPr lang="en-US" sz="2100" b="1" dirty="0">
                <a:cs typeface="B Nazanin" pitchFamily="2" charset="-78"/>
              </a:rPr>
              <a:t>JDK</a:t>
            </a:r>
            <a:r>
              <a:rPr lang="fa-IR" sz="2100" b="1" dirty="0">
                <a:cs typeface="B Nazanin" pitchFamily="2" charset="-78"/>
              </a:rPr>
              <a:t> ( </a:t>
            </a:r>
            <a:r>
              <a:rPr lang="en-US" sz="2100" b="1" dirty="0">
                <a:cs typeface="B Nazanin" pitchFamily="2" charset="-78"/>
              </a:rPr>
              <a:t>Java Development kit</a:t>
            </a:r>
            <a:r>
              <a:rPr lang="fa-IR" sz="2100" b="1" dirty="0">
                <a:cs typeface="B Nazanin" pitchFamily="2" charset="-78"/>
              </a:rPr>
              <a:t> ) : بسته توسعه نرم افزاری ویژه جاوا </a:t>
            </a:r>
            <a:endParaRPr lang="fa-IR" sz="2100" b="1" dirty="0" smtClean="0">
              <a:cs typeface="B Nazanin" pitchFamily="2" charset="-78"/>
            </a:endParaRPr>
          </a:p>
          <a:p>
            <a:endParaRPr lang="en-US" sz="2100" b="1" dirty="0">
              <a:cs typeface="B Nazanin" pitchFamily="2" charset="-78"/>
            </a:endParaRPr>
          </a:p>
          <a:p>
            <a:r>
              <a:rPr lang="fa-IR" sz="2100" b="1" dirty="0">
                <a:cs typeface="B Nazanin" pitchFamily="2" charset="-78"/>
              </a:rPr>
              <a:t>مفهوم </a:t>
            </a:r>
            <a:r>
              <a:rPr lang="en-US" sz="2100" b="1" dirty="0">
                <a:cs typeface="B Nazanin" pitchFamily="2" charset="-78"/>
              </a:rPr>
              <a:t>NDK</a:t>
            </a:r>
            <a:r>
              <a:rPr lang="fa-IR" sz="2100" b="1" dirty="0">
                <a:cs typeface="B Nazanin" pitchFamily="2" charset="-78"/>
              </a:rPr>
              <a:t> ( </a:t>
            </a:r>
            <a:r>
              <a:rPr lang="en-US" sz="2100" b="1" dirty="0">
                <a:cs typeface="B Nazanin" pitchFamily="2" charset="-78"/>
              </a:rPr>
              <a:t>Native Development kit</a:t>
            </a:r>
            <a:r>
              <a:rPr lang="fa-IR" sz="2100" b="1" dirty="0">
                <a:cs typeface="B Nazanin" pitchFamily="2" charset="-78"/>
              </a:rPr>
              <a:t> ) : بسته توسعه بومی نرم افزاری (اندرویید)</a:t>
            </a:r>
            <a:endParaRPr lang="en-US" sz="2100" b="1" dirty="0">
              <a:cs typeface="B Nazanin" pitchFamily="2" charset="-78"/>
            </a:endParaRPr>
          </a:p>
          <a:p>
            <a:pPr marL="0" lvl="1" indent="0" algn="just">
              <a:buNone/>
            </a:pPr>
            <a:endParaRPr lang="fa-IR" sz="2100" b="1" dirty="0" smtClean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8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ابزارهای تولید اپلیکیشن</a:t>
            </a:r>
            <a:endParaRPr lang="fa-IR" sz="2800" dirty="0">
              <a:solidFill>
                <a:srgbClr val="C0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595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45" y="1004711"/>
            <a:ext cx="7650788" cy="4056816"/>
          </a:xfrm>
        </p:spPr>
        <p:txBody>
          <a:bodyPr anchor="t">
            <a:normAutofit/>
          </a:bodyPr>
          <a:lstStyle/>
          <a:p>
            <a:r>
              <a:rPr lang="fa-IR" sz="2100" b="1" dirty="0" smtClean="0">
                <a:cs typeface="B Nazanin" pitchFamily="2" charset="-78"/>
              </a:rPr>
              <a:t>اپلیکیشن </a:t>
            </a:r>
            <a:r>
              <a:rPr lang="fa-IR" sz="2100" b="1" dirty="0">
                <a:cs typeface="B Nazanin" pitchFamily="2" charset="-78"/>
              </a:rPr>
              <a:t>های موبایل را می توان در سه دسته عمده قرار داد:</a:t>
            </a:r>
            <a:endParaRPr lang="en-US" sz="2100" b="1" dirty="0">
              <a:cs typeface="B Nazanin" pitchFamily="2" charset="-78"/>
            </a:endParaRPr>
          </a:p>
          <a:p>
            <a:endParaRPr lang="fa-IR" sz="2100" b="1" dirty="0" smtClean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644" y="9865"/>
            <a:ext cx="762000" cy="304271"/>
          </a:xfrm>
        </p:spPr>
        <p:txBody>
          <a:bodyPr/>
          <a:lstStyle/>
          <a:p>
            <a:pPr algn="l"/>
            <a:fld id="{D4CCA928-7052-4FDA-A32F-759082E81CC8}" type="slidenum">
              <a:rPr lang="fa-IR" sz="1800" smtClean="0">
                <a:solidFill>
                  <a:schemeClr val="bg1"/>
                </a:solidFill>
                <a:cs typeface="B Homa" pitchFamily="2" charset="-78"/>
              </a:rPr>
              <a:pPr algn="l"/>
              <a:t>9</a:t>
            </a:fld>
            <a:endParaRPr lang="fa-IR" sz="1800" dirty="0">
              <a:solidFill>
                <a:schemeClr val="bg1"/>
              </a:solidFill>
              <a:cs typeface="B Homa" pitchFamily="2" charset="-78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405746" y="1"/>
            <a:ext cx="3891588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dirty="0">
                <a:solidFill>
                  <a:schemeClr val="bg1"/>
                </a:solidFill>
                <a:cs typeface="B Traffic" panose="00000400000000000000" pitchFamily="2" charset="-78"/>
              </a:rPr>
              <a:t>نرم افزارهای توسعه موبایل ـ جلسه اول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37248" y="411765"/>
            <a:ext cx="4165600" cy="556532"/>
          </a:xfrm>
        </p:spPr>
        <p:txBody>
          <a:bodyPr anchor="t">
            <a:noAutofit/>
          </a:bodyPr>
          <a:lstStyle/>
          <a:p>
            <a:pPr algn="r"/>
            <a:r>
              <a:rPr lang="fa-IR" sz="2800" dirty="0" smtClean="0">
                <a:solidFill>
                  <a:srgbClr val="C00000"/>
                </a:solidFill>
                <a:latin typeface="Times New Roman" pitchFamily="18" charset="0"/>
                <a:cs typeface="B Titr" pitchFamily="2" charset="-78"/>
              </a:rPr>
              <a:t>روشهای تولید اپلیکیشن موبایل</a:t>
            </a:r>
            <a:endParaRPr lang="fa-IR" sz="2800" dirty="0">
              <a:solidFill>
                <a:srgbClr val="C0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1" name="Half Frame 10"/>
          <p:cNvSpPr/>
          <p:nvPr/>
        </p:nvSpPr>
        <p:spPr>
          <a:xfrm rot="18900000">
            <a:off x="8113968" y="471887"/>
            <a:ext cx="369582" cy="369582"/>
          </a:xfrm>
          <a:prstGeom prst="half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57381" y="5192112"/>
            <a:ext cx="7646361" cy="3308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a-IR"/>
            </a:defPPr>
            <a:lvl1pPr marL="0" algn="l" defTabSz="713232" rtl="1" eaLnBrk="1" latinLnBrk="0" hangingPunct="1">
              <a:defRPr sz="12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661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r" defTabSz="713232" rtl="1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دانشگاه فنی و حرفه ای رازی اردبیل ـ ویژه نیمسال اول 1397                                                            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http</a:t>
            </a:r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://</a:t>
            </a:r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raffic" pitchFamily="2" charset="-78"/>
              </a:rPr>
              <a:t>Mashmooli.ir</a:t>
            </a:r>
            <a:endParaRPr lang="fa-IR" b="0" dirty="0">
              <a:solidFill>
                <a:schemeClr val="tx1">
                  <a:lumMod val="50000"/>
                  <a:lumOff val="50000"/>
                </a:schemeClr>
              </a:solidFill>
              <a:cs typeface="B Traffic" pitchFamily="2" charset="-78"/>
            </a:endParaRPr>
          </a:p>
        </p:txBody>
      </p:sp>
      <p:pic>
        <p:nvPicPr>
          <p:cNvPr id="9" name="Picture 8" descr="web vs native vs hybird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1" r="11403" b="10374"/>
          <a:stretch/>
        </p:blipFill>
        <p:spPr bwMode="auto">
          <a:xfrm>
            <a:off x="2137272" y="1557432"/>
            <a:ext cx="5045726" cy="3504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456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Custom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C0000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</TotalTime>
  <Words>1751</Words>
  <Application>Microsoft Office PowerPoint</Application>
  <PresentationFormat>On-screen Show (16:10)</PresentationFormat>
  <Paragraphs>191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B Homa</vt:lpstr>
      <vt:lpstr>B Nazanin</vt:lpstr>
      <vt:lpstr>B Titr</vt:lpstr>
      <vt:lpstr>B Traffic</vt:lpstr>
      <vt:lpstr>B Yekan</vt:lpstr>
      <vt:lpstr>B Zar</vt:lpstr>
      <vt:lpstr>Calibri</vt:lpstr>
      <vt:lpstr>Impact</vt:lpstr>
      <vt:lpstr>Tahoma</vt:lpstr>
      <vt:lpstr>Times New Roman</vt:lpstr>
      <vt:lpstr>NewsPrint</vt:lpstr>
      <vt:lpstr>نرم افزارهای توسعه موبایل</vt:lpstr>
      <vt:lpstr>چکیده</vt:lpstr>
      <vt:lpstr>فهرست مطالب</vt:lpstr>
      <vt:lpstr>اصطلاحات و تعاریف مقدماتی</vt:lpstr>
      <vt:lpstr>اصطلاحات و تعاریف مقدماتی</vt:lpstr>
      <vt:lpstr>ماشین مجازی جاوا</vt:lpstr>
      <vt:lpstr>ماشین مجازی جاوا</vt:lpstr>
      <vt:lpstr>ابزارهای تولید اپلیکیشن</vt:lpstr>
      <vt:lpstr>روشهای تولید اپلیکیشن موبایل</vt:lpstr>
      <vt:lpstr>ابزارهای تولید اپلیکیشن</vt:lpstr>
      <vt:lpstr>ابزارهای تولید اپلیکیشن وب اپلیکیشن ها</vt:lpstr>
      <vt:lpstr>ابزارهای تولید اپلیکیشن وب اپلیکیشن ها</vt:lpstr>
      <vt:lpstr>ابزارهای تولید اپلیکیشن</vt:lpstr>
      <vt:lpstr>ابزارهای تولید اپلیکیشن اپلیکیشن های نیتیو ( Native )</vt:lpstr>
      <vt:lpstr>ابزارهای تولید اپلیکیشن اپلیکیشن های نیتیو ( Native )</vt:lpstr>
      <vt:lpstr>ابزارهای تولید اپلیکیشن</vt:lpstr>
      <vt:lpstr>ابزارهای تولید اپلیکیشن اپلیکیشن های هیبرید </vt:lpstr>
      <vt:lpstr>ابزارهای تولید اپلیکیشن اپلیکیشن های هیبرید </vt:lpstr>
      <vt:lpstr>ابزارهای تولید اپلیکیشن اپلیکیشن های هیبرید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EndNote</dc:title>
  <dc:creator>mohammad alinejad</dc:creator>
  <cp:lastModifiedBy>Mashmooli</cp:lastModifiedBy>
  <cp:revision>179</cp:revision>
  <dcterms:created xsi:type="dcterms:W3CDTF">2012-09-20T23:28:06Z</dcterms:created>
  <dcterms:modified xsi:type="dcterms:W3CDTF">2020-04-05T21:55:36Z</dcterms:modified>
</cp:coreProperties>
</file>