
<file path=[Content_Types].xml><?xml version="1.0" encoding="utf-8"?>
<Types xmlns="http://schemas.openxmlformats.org/package/2006/content-types">
  <Default Extension="mp3" ContentType="audio/mpeg"/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985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72" r:id="rId6"/>
    <p:sldId id="266" r:id="rId7"/>
    <p:sldId id="265" r:id="rId8"/>
    <p:sldId id="264" r:id="rId9"/>
    <p:sldId id="268" r:id="rId10"/>
    <p:sldId id="263" r:id="rId11"/>
    <p:sldId id="271" r:id="rId12"/>
    <p:sldId id="270" r:id="rId13"/>
    <p:sldId id="267" r:id="rId14"/>
    <p:sldId id="274" r:id="rId15"/>
    <p:sldId id="276" r:id="rId16"/>
    <p:sldId id="269" r:id="rId17"/>
  </p:sldIdLst>
  <p:sldSz cx="12192000" cy="6858000"/>
  <p:notesSz cx="6858000" cy="9144000"/>
  <p:photoAlbum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B0E638"/>
    <a:srgbClr val="66FFFF"/>
    <a:srgbClr val="66FF33"/>
    <a:srgbClr val="215936"/>
    <a:srgbClr val="DA0000"/>
    <a:srgbClr val="733B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380"/>
    <p:restoredTop sz="94660"/>
  </p:normalViewPr>
  <p:slideViewPr>
    <p:cSldViewPr snapToGrid="0">
      <p:cViewPr varScale="1">
        <p:scale>
          <a:sx n="74" d="100"/>
          <a:sy n="74" d="100"/>
        </p:scale>
        <p:origin x="55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6586579-BD0C-431D-83A9-66CEF45350C1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07CEB99-C4E6-49DE-9BC5-B584DF380B3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19182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CEB99-C4E6-49DE-9BC5-B584DF380B3B}" type="slidenum">
              <a:rPr lang="fa-IR" smtClean="0"/>
              <a:t>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03700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CEB99-C4E6-49DE-9BC5-B584DF380B3B}" type="slidenum">
              <a:rPr lang="fa-IR" smtClean="0"/>
              <a:t>11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77329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CEB99-C4E6-49DE-9BC5-B584DF380B3B}" type="slidenum">
              <a:rPr lang="fa-IR" smtClean="0"/>
              <a:t>13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27448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828060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59883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05099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15317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89314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76099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44899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14340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357496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267940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11A8-659A-4467-96CD-C1CC1610F93E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8248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111A8-659A-4467-96CD-C1CC1610F93E}" type="datetimeFigureOut">
              <a:rPr lang="fa-IR" smtClean="0"/>
              <a:t>08/24/1441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337DE-F29A-4E30-B966-D9F48355956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8114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5.gif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2.pn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named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67" y="-111456"/>
            <a:ext cx="12685219" cy="7569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103-_al-as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2270" y="5993643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15952" y="174558"/>
            <a:ext cx="358936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Zar" panose="00000400000000000000" pitchFamily="2" charset="-78"/>
              </a:rPr>
              <a:t>دانشکده فنی وحرفه ای رازی اردبیل</a:t>
            </a:r>
            <a:endParaRPr lang="fa-IR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2134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4393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</a:t>
            </a:r>
            <a:r>
              <a:rPr lang="fa-IR" sz="20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دوم: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endParaRPr lang="fa-IR" sz="2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3533" y="-62096"/>
            <a:ext cx="408467" cy="52430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959691" y="1225705"/>
            <a:ext cx="10602237" cy="3481133"/>
          </a:xfrm>
          <a:prstGeom prst="cloudCallout">
            <a:avLst>
              <a:gd name="adj1" fmla="val 49728"/>
              <a:gd name="adj2" fmla="val -52582"/>
            </a:avLst>
          </a:prstGeom>
          <a:solidFill>
            <a:srgbClr val="92D050"/>
          </a:solidFill>
          <a:ln>
            <a:solidFill>
              <a:srgbClr val="00B0F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dirty="0" smtClean="0">
                <a:solidFill>
                  <a:srgbClr val="7030A0"/>
                </a:solidFill>
                <a:cs typeface="B Zar" panose="00000400000000000000" pitchFamily="2" charset="-78"/>
              </a:rPr>
              <a:t>توجه داشته باشید که امروزه جواب آزمایش های بدست آمده مستقیماٌ به دقت بیشتر ابزار اندازه گیری مربوط می شود.</a:t>
            </a:r>
          </a:p>
          <a:p>
            <a:pPr algn="ctr"/>
            <a:endParaRPr lang="fa-IR" sz="2400" dirty="0">
              <a:solidFill>
                <a:srgbClr val="7030A0"/>
              </a:solidFill>
            </a:endParaRPr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9829800" y="6455653"/>
            <a:ext cx="2362200" cy="470866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1399/01/27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9691" y="5196096"/>
            <a:ext cx="100949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Zar" panose="00000400000000000000" pitchFamily="2" charset="-78"/>
              </a:rPr>
              <a:t>پس اضافه نمودن وکم نمودن مقادیر عددی به نتیجه آزمایشها</a:t>
            </a:r>
            <a:r>
              <a:rPr lang="fa-IR" sz="3200" dirty="0" smtClean="0">
                <a:solidFill>
                  <a:srgbClr val="FF0000"/>
                </a:solidFill>
                <a:cs typeface="B Zar" panose="00000400000000000000" pitchFamily="2" charset="-78"/>
              </a:rPr>
              <a:t> </a:t>
            </a:r>
            <a:r>
              <a:rPr lang="fa-IR" sz="3600" b="1" dirty="0" smtClean="0">
                <a:solidFill>
                  <a:srgbClr val="FF0000"/>
                </a:solidFill>
                <a:latin typeface="Arial Rounded MT Bold" panose="020F0704030504030204" pitchFamily="34" charset="0"/>
                <a:cs typeface="B Zar" panose="00000400000000000000" pitchFamily="2" charset="-78"/>
              </a:rPr>
              <a:t>ممنوع </a:t>
            </a:r>
            <a:r>
              <a:rPr lang="fa-IR" sz="3600" b="1" dirty="0" smtClean="0">
                <a:latin typeface="Arial Rounded MT Bold" panose="020F0704030504030204" pitchFamily="34" charset="0"/>
                <a:cs typeface="B Zar" panose="00000400000000000000" pitchFamily="2" charset="-78"/>
              </a:rPr>
              <a:t>!</a:t>
            </a:r>
            <a:endParaRPr lang="fa-IR" sz="3600" b="1" dirty="0">
              <a:latin typeface="Arial Rounded MT Bold" panose="020F0704030504030204" pitchFamily="34" charset="0"/>
              <a:cs typeface="B Zar" panose="00000400000000000000" pitchFamily="2" charset="-78"/>
            </a:endParaRPr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59" y="4706838"/>
            <a:ext cx="609600" cy="609600"/>
          </a:xfrm>
          <a:prstGeom prst="rect">
            <a:avLst/>
          </a:prstGeom>
        </p:spPr>
      </p:pic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27043" y="6455653"/>
            <a:ext cx="9856843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مکانیک- 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5013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</a:t>
            </a:r>
            <a:r>
              <a:rPr lang="fa-IR" sz="20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دوم:</a:t>
            </a:r>
            <a:r>
              <a:rPr lang="fa-IR" sz="20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endParaRPr lang="fa-IR" sz="2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83533" y="-62096"/>
            <a:ext cx="408467" cy="5243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8477" y="599113"/>
            <a:ext cx="678293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/>
            <a:r>
              <a:rPr lang="fa-IR" sz="3200" dirty="0" smtClean="0">
                <a:solidFill>
                  <a:srgbClr val="FF0000"/>
                </a:solidFill>
                <a:cs typeface="B Zar" panose="00000400000000000000" pitchFamily="2" charset="-78"/>
              </a:rPr>
              <a:t>محاسبه کلی خطا (محاسبه خطا به روش لگاریتمی) </a:t>
            </a:r>
            <a:endParaRPr lang="fa-IR" sz="3200" dirty="0" smtClean="0">
              <a:cs typeface="B Zar" panose="00000400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24633" y="1382892"/>
            <a:ext cx="3936071" cy="2092881"/>
          </a:xfrm>
          <a:prstGeom prst="rect">
            <a:avLst/>
          </a:prstGeom>
          <a:solidFill>
            <a:srgbClr val="B0E63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a-IR" sz="2800" dirty="0" smtClean="0">
                <a:cs typeface="B Zar" panose="00000400000000000000" pitchFamily="2" charset="-78"/>
              </a:rPr>
              <a:t>اولین شخص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a-IR" sz="2800" dirty="0" smtClean="0">
                <a:cs typeface="B Zar" panose="00000400000000000000" pitchFamily="2" charset="-78"/>
              </a:rPr>
              <a:t> کمبود زمان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a-IR" sz="2800" dirty="0" smtClean="0">
                <a:cs typeface="B Zar" panose="00000400000000000000" pitchFamily="2" charset="-78"/>
              </a:rPr>
              <a:t>کمبود مالی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a-IR" sz="2800" dirty="0">
                <a:cs typeface="B Zar" panose="00000400000000000000" pitchFamily="2" charset="-78"/>
              </a:rPr>
              <a:t> </a:t>
            </a:r>
            <a:r>
              <a:rPr lang="fa-IR" sz="2800" dirty="0" smtClean="0">
                <a:cs typeface="B Zar" panose="00000400000000000000" pitchFamily="2" charset="-78"/>
              </a:rPr>
              <a:t>یک بار فرصت آزمایش و...</a:t>
            </a:r>
          </a:p>
          <a:p>
            <a:pPr algn="ctr"/>
            <a:endParaRPr lang="fa-IR" dirty="0"/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0"/>
          </p:nvPr>
        </p:nvSpPr>
        <p:spPr>
          <a:xfrm>
            <a:off x="9829800" y="6472149"/>
            <a:ext cx="2362200" cy="454369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1399.01/27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24632" y="4178528"/>
            <a:ext cx="3936071" cy="138499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1">
            <a:spAutoFit/>
          </a:bodyPr>
          <a:lstStyle/>
          <a:p>
            <a:r>
              <a:rPr lang="fa-IR" sz="2800" dirty="0" smtClean="0">
                <a:solidFill>
                  <a:prstClr val="black"/>
                </a:solidFill>
                <a:ea typeface="Cambria Math" panose="02040503050406030204" pitchFamily="18" charset="0"/>
                <a:cs typeface="B Zar" panose="00000400000000000000" pitchFamily="2" charset="-78"/>
              </a:rPr>
              <a:t> سوال : چگونه دریابیم که جواب بدست آمده صحیح است یا نه؟</a:t>
            </a:r>
          </a:p>
          <a:p>
            <a:r>
              <a:rPr lang="fa-IR" sz="2800" dirty="0">
                <a:solidFill>
                  <a:prstClr val="black"/>
                </a:solidFill>
                <a:ea typeface="Cambria Math" panose="02040503050406030204" pitchFamily="18" charset="0"/>
                <a:cs typeface="B Zar" panose="00000400000000000000" pitchFamily="2" charset="-78"/>
              </a:rPr>
              <a:t> </a:t>
            </a:r>
            <a:r>
              <a:rPr lang="fa-IR" sz="2800" dirty="0" smtClean="0">
                <a:solidFill>
                  <a:prstClr val="black"/>
                </a:solidFill>
                <a:ea typeface="Cambria Math" panose="02040503050406030204" pitchFamily="18" charset="0"/>
                <a:cs typeface="B Zar" panose="00000400000000000000" pitchFamily="2" charset="-78"/>
              </a:rPr>
              <a:t>و یا خطای ما چقدر است؟</a:t>
            </a:r>
            <a:endParaRPr lang="fa-IR" sz="3200" dirty="0">
              <a:cs typeface="B Zar" panose="000004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94433" y="2756069"/>
                <a:ext cx="4946556" cy="3253519"/>
              </a:xfrm>
              <a:prstGeom prst="rect">
                <a:avLst/>
              </a:prstGeom>
              <a:solidFill>
                <a:srgbClr val="66FFFF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1">
                <a:spAutoFit/>
              </a:bodyPr>
              <a:lstStyle/>
              <a:p>
                <a:r>
                  <a:rPr lang="fa-IR" sz="2400" dirty="0" smtClean="0">
                    <a:cs typeface="B Zar" panose="00000400000000000000" pitchFamily="2" charset="-78"/>
                  </a:rPr>
                  <a:t>جواب:  با خطایابی به روش لگاریتمی </a:t>
                </a:r>
              </a:p>
              <a:p>
                <a:r>
                  <a:rPr lang="fa-IR" sz="2400" dirty="0" smtClean="0">
                    <a:cs typeface="B Zar" panose="00000400000000000000" pitchFamily="2" charset="-78"/>
                  </a:rPr>
                  <a:t>در این روش ابتدا رابطه را برحسب کمیت مورد نظر را می نویسیم  سپس از رابطه بدست آمده لگاریتم می گیریم و</a:t>
                </a:r>
                <a:endParaRPr lang="fa-IR" sz="2400" dirty="0">
                  <a:cs typeface="B Zar" panose="00000400000000000000" pitchFamily="2" charset="-78"/>
                </a:endParaRPr>
              </a:p>
              <a:p>
                <a:r>
                  <a:rPr lang="fa-IR" sz="2400" dirty="0" smtClean="0">
                    <a:cs typeface="B Zar" panose="00000400000000000000" pitchFamily="2" charset="-78"/>
                  </a:rPr>
                  <a:t>و با استفاده از خواص عملگرلگاریتم ها مشتق جزئی گرفته و تغییرات هریک از پارامترها را برحسب خود(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a-IR" sz="2400" i="1" smtClean="0">
                            <a:latin typeface="Cambria Math" panose="02040503050406030204" pitchFamily="18" charset="0"/>
                            <a:cs typeface="B Zar" panose="00000400000000000000" pitchFamily="2" charset="-78"/>
                          </a:rPr>
                        </m:ctrlPr>
                      </m:fPr>
                      <m:num>
                        <m:r>
                          <a:rPr lang="fa-IR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Zar" panose="00000400000000000000" pitchFamily="2" charset="-78"/>
                          </a:rPr>
                          <m:t>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 Zar" panose="00000400000000000000" pitchFamily="2" charset="-78"/>
                          </a:rPr>
                          <m:t>𝑔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B Zar" panose="00000400000000000000" pitchFamily="2" charset="-78"/>
                          </a:rPr>
                          <m:t>𝑔</m:t>
                        </m:r>
                      </m:den>
                    </m:f>
                  </m:oMath>
                </a14:m>
                <a:r>
                  <a:rPr lang="fa-IR" sz="2400" dirty="0" smtClean="0">
                    <a:cs typeface="B Zar" panose="00000400000000000000" pitchFamily="2" charset="-78"/>
                  </a:rPr>
                  <a:t>) نوشته و بدین ترتیب خطای نسبی و در صد خطا را بدست می آوریم. </a:t>
                </a:r>
                <a:endParaRPr lang="fa-IR" sz="2400" dirty="0">
                  <a:cs typeface="B Zar" panose="00000400000000000000" pitchFamily="2" charset="-78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433" y="2756069"/>
                <a:ext cx="4946556" cy="325351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ight Arrow 10"/>
          <p:cNvSpPr/>
          <p:nvPr/>
        </p:nvSpPr>
        <p:spPr>
          <a:xfrm rot="10800000">
            <a:off x="5868536" y="4089799"/>
            <a:ext cx="1201003" cy="1131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28010" y="5600060"/>
            <a:ext cx="609600" cy="609600"/>
          </a:xfrm>
          <a:prstGeom prst="rect">
            <a:avLst/>
          </a:prstGeom>
        </p:spPr>
      </p:pic>
      <p:sp>
        <p:nvSpPr>
          <p:cNvPr id="1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495115"/>
            <a:ext cx="9829800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مکانیک- 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8916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00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8" grpId="0" animBg="1"/>
      <p:bldP spid="2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 algn="ctr" rtl="0"/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اول: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endParaRPr lang="fa-IR" sz="2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3533" y="-62096"/>
            <a:ext cx="408467" cy="524301"/>
          </a:xfrm>
          <a:prstGeom prst="rect">
            <a:avLst/>
          </a:prstGeom>
        </p:spPr>
      </p:pic>
      <p:sp>
        <p:nvSpPr>
          <p:cNvPr id="16" name="Date Placeholder 5"/>
          <p:cNvSpPr>
            <a:spLocks noGrp="1"/>
          </p:cNvSpPr>
          <p:nvPr>
            <p:ph type="dt" sz="half" idx="10"/>
          </p:nvPr>
        </p:nvSpPr>
        <p:spPr>
          <a:xfrm>
            <a:off x="10440537" y="6395700"/>
            <a:ext cx="1751463" cy="462300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1399/01/27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187356" y="1177105"/>
                <a:ext cx="9553432" cy="3476208"/>
              </a:xfrm>
              <a:prstGeom prst="rect">
                <a:avLst/>
              </a:prstGeom>
              <a:solidFill>
                <a:srgbClr val="B0E638"/>
              </a:solidFill>
            </p:spPr>
            <p:txBody>
              <a:bodyPr wrap="square" rtlCol="1">
                <a:spAutoFit/>
              </a:bodyPr>
              <a:lstStyle/>
              <a:p>
                <a:r>
                  <a:rPr lang="fa-IR" sz="24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مثال : </a:t>
                </a:r>
                <a:r>
                  <a:rPr lang="fa-IR" sz="2400" dirty="0" smtClean="0">
                    <a:cs typeface="B Zar" panose="00000400000000000000" pitchFamily="2" charset="-78"/>
                  </a:rPr>
                  <a:t>اگه از ما شتاب گرانشی سیاره ای را بخواهند:</a:t>
                </a:r>
              </a:p>
              <a:p>
                <a:r>
                  <a:rPr lang="fa-IR" sz="2400" dirty="0" smtClean="0">
                    <a:cs typeface="B Zar" panose="00000400000000000000" pitchFamily="2" charset="-78"/>
                  </a:rPr>
                  <a:t>ابزارهای اندازه گیری </a:t>
                </a:r>
              </a:p>
              <a:p>
                <a:r>
                  <a:rPr lang="fa-IR" sz="2400" dirty="0" smtClean="0">
                    <a:cs typeface="B Zar" panose="00000400000000000000" pitchFamily="2" charset="-78"/>
                  </a:rPr>
                  <a:t>متر( با دقت 0/001 متر)</a:t>
                </a:r>
              </a:p>
              <a:p>
                <a:r>
                  <a:rPr lang="fa-IR" sz="2400" dirty="0" smtClean="0">
                    <a:cs typeface="B Zar" panose="00000400000000000000" pitchFamily="2" charset="-78"/>
                  </a:rPr>
                  <a:t>زمانسنج (با دقت 0/01)</a:t>
                </a:r>
              </a:p>
              <a:p>
                <a:r>
                  <a:rPr lang="fa-IR" sz="2400" dirty="0">
                    <a:cs typeface="B Zar" panose="00000400000000000000" pitchFamily="2" charset="-78"/>
                  </a:rPr>
                  <a:t> </a:t>
                </a:r>
                <a:r>
                  <a:rPr lang="fa-IR" sz="2400" dirty="0" smtClean="0">
                    <a:cs typeface="B Zar" panose="00000400000000000000" pitchFamily="2" charset="-78"/>
                  </a:rPr>
                  <a:t>وتنها یک بار فرصت اندازه گیری وثبت  وجود داشته باشد.</a:t>
                </a:r>
              </a:p>
              <a:p>
                <a:r>
                  <a:rPr lang="fa-IR" sz="2400" dirty="0" smtClean="0">
                    <a:cs typeface="B Zar" panose="00000400000000000000" pitchFamily="2" charset="-78"/>
                  </a:rPr>
                  <a:t>فرمول فیزیکی سقوط آزاد:</a:t>
                </a:r>
                <a:r>
                  <a:rPr lang="en-US" sz="2400" dirty="0" smtClean="0">
                    <a:cs typeface="B Zar" panose="00000400000000000000" pitchFamily="2" charset="-78"/>
                  </a:rPr>
                  <a:t>g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B Zar" panose="00000400000000000000" pitchFamily="2" charset="-78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B Zar" panose="00000400000000000000" pitchFamily="2" charset="-78"/>
                          </a:rPr>
                          <m:t>𝑡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B Zar" panose="00000400000000000000" pitchFamily="2" charset="-78"/>
                          </a:rPr>
                          <m:t>2</m:t>
                        </m:r>
                      </m:sup>
                    </m:sSup>
                  </m:oMath>
                </a14:m>
                <a:r>
                  <a:rPr lang="fa-IR" sz="2400" dirty="0" smtClean="0">
                    <a:cs typeface="B Zar" panose="00000400000000000000" pitchFamily="2" charset="-78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B Zar" panose="00000400000000000000" pitchFamily="2" charset="-78"/>
                      </a:rPr>
                      <m:t>𝑦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B Zar" panose="00000400000000000000" pitchFamily="2" charset="-78"/>
                      </a:rPr>
                      <m:t> </m:t>
                    </m:r>
                  </m:oMath>
                </a14:m>
                <a:r>
                  <a:rPr lang="en-US" sz="2400" dirty="0" smtClean="0">
                    <a:cs typeface="B Zar" panose="00000400000000000000" pitchFamily="2" charset="-78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B Zar" panose="00000400000000000000" pitchFamily="2" charset="-78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B Zar" panose="00000400000000000000" pitchFamily="2" charset="-78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B Zar" panose="00000400000000000000" pitchFamily="2" charset="-78"/>
                          </a:rPr>
                          <m:t>2</m:t>
                        </m:r>
                      </m:den>
                    </m:f>
                  </m:oMath>
                </a14:m>
                <a:endParaRPr lang="fa-IR" sz="2400" dirty="0" smtClean="0">
                  <a:cs typeface="B Zar" panose="00000400000000000000" pitchFamily="2" charset="-78"/>
                </a:endParaRPr>
              </a:p>
              <a:p>
                <a:r>
                  <a:rPr lang="fa-IR" sz="2400" dirty="0" smtClean="0">
                    <a:cs typeface="B Zar" panose="00000400000000000000" pitchFamily="2" charset="-78"/>
                  </a:rPr>
                  <a:t>ونتایج بدست آمده برای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B Zar" panose="00000400000000000000" pitchFamily="2" charset="-78"/>
                      </a:rPr>
                      <m:t>𝑦</m:t>
                    </m:r>
                    <m:r>
                      <a:rPr lang="en-US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B Zar" panose="00000400000000000000" pitchFamily="2" charset="-78"/>
                      </a:rPr>
                      <m:t> </m:t>
                    </m:r>
                  </m:oMath>
                </a14:m>
                <a:r>
                  <a:rPr lang="en-US" sz="2400" dirty="0" smtClean="0">
                    <a:cs typeface="B Zar" panose="00000400000000000000" pitchFamily="2" charset="-78"/>
                  </a:rPr>
                  <a:t>=10m </a:t>
                </a:r>
                <a:r>
                  <a:rPr lang="fa-IR" sz="2400" dirty="0" smtClean="0">
                    <a:cs typeface="B Zar" panose="00000400000000000000" pitchFamily="2" charset="-78"/>
                  </a:rPr>
                  <a:t> و </a:t>
                </a:r>
                <a:r>
                  <a:rPr lang="en-US" sz="2400" dirty="0" smtClean="0">
                    <a:cs typeface="+mj-cs"/>
                  </a:rPr>
                  <a:t>t= 2.24s </a:t>
                </a:r>
                <a:r>
                  <a:rPr lang="fa-IR" sz="2400" dirty="0" smtClean="0">
                    <a:cs typeface="+mj-cs"/>
                  </a:rPr>
                  <a:t> </a:t>
                </a:r>
                <a:r>
                  <a:rPr lang="fa-IR" sz="2400" dirty="0" smtClean="0">
                    <a:cs typeface="B Zar" panose="00000400000000000000" pitchFamily="2" charset="-78"/>
                  </a:rPr>
                  <a:t>باشد.</a:t>
                </a:r>
              </a:p>
              <a:p>
                <a:endParaRPr lang="fa-IR" sz="2400" dirty="0" smtClean="0">
                  <a:cs typeface="B Zar" panose="00000400000000000000" pitchFamily="2" charset="-78"/>
                </a:endParaRPr>
              </a:p>
              <a:p>
                <a:endParaRPr lang="fa-IR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356" y="1177105"/>
                <a:ext cx="9553432" cy="3476208"/>
              </a:xfrm>
              <a:prstGeom prst="rect">
                <a:avLst/>
              </a:prstGeom>
              <a:blipFill rotWithShape="0">
                <a:blip r:embed="rId7"/>
                <a:stretch>
                  <a:fillRect t="-1228" r="-957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17242" y="5008155"/>
            <a:ext cx="609600" cy="609600"/>
          </a:xfrm>
          <a:prstGeom prst="rect">
            <a:avLst/>
          </a:prstGeom>
        </p:spPr>
      </p:pic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1" y="6404266"/>
            <a:ext cx="10440537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مکانیک- 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93818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7043" y="-5162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</a:t>
            </a:r>
            <a:r>
              <a:rPr lang="fa-IR" sz="20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دوم: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endParaRPr lang="fa-IR" sz="2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83533" y="-67258"/>
            <a:ext cx="408467" cy="524301"/>
          </a:xfrm>
          <a:prstGeom prst="rect">
            <a:avLst/>
          </a:prstGeom>
        </p:spPr>
      </p:pic>
      <p:sp>
        <p:nvSpPr>
          <p:cNvPr id="14" name="Date Placeholder 5"/>
          <p:cNvSpPr txBox="1">
            <a:spLocks/>
          </p:cNvSpPr>
          <p:nvPr/>
        </p:nvSpPr>
        <p:spPr>
          <a:xfrm>
            <a:off x="10031357" y="6517194"/>
            <a:ext cx="2133600" cy="470866"/>
          </a:xfrm>
          <a:prstGeom prst="rect">
            <a:avLst/>
          </a:prstGeom>
          <a:solidFill>
            <a:srgbClr val="00CC99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prstClr val="black"/>
                </a:solidFill>
                <a:cs typeface="2  Titr" pitchFamily="2" charset="-78"/>
              </a:rPr>
              <a:t>1399/01/27</a:t>
            </a:r>
            <a:endParaRPr lang="en-US" dirty="0">
              <a:solidFill>
                <a:prstClr val="black"/>
              </a:solidFill>
              <a:cs typeface="2  Titr" pitchFamily="2" charset="-7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-54086" y="-76902"/>
                <a:ext cx="11546005" cy="665656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fa-IR" sz="24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اول:</a:t>
                </a:r>
              </a:p>
              <a:p>
                <a:r>
                  <a:rPr lang="fa-IR" sz="2400" dirty="0" smtClean="0">
                    <a:cs typeface="B Zar" panose="00000400000000000000" pitchFamily="2" charset="-78"/>
                  </a:rPr>
                  <a:t> رابطه را نوشته و رابطه را برحست کمیت مورد نظر ( </a:t>
                </a:r>
                <a:r>
                  <a:rPr lang="en-US" sz="2400" dirty="0" smtClean="0">
                    <a:cs typeface="B Zar" panose="00000400000000000000" pitchFamily="2" charset="-78"/>
                  </a:rPr>
                  <a:t>g</a:t>
                </a:r>
                <a:r>
                  <a:rPr lang="fa-IR" sz="2400" dirty="0" smtClean="0">
                    <a:cs typeface="B Zar" panose="00000400000000000000" pitchFamily="2" charset="-78"/>
                  </a:rPr>
                  <a:t> شتاب گرانشی)  مرتب می کنیم</a:t>
                </a:r>
              </a:p>
              <a:p>
                <a:endParaRPr lang="fa-IR" dirty="0">
                  <a:cs typeface="B Zar" panose="00000400000000000000" pitchFamily="2" charset="-78"/>
                </a:endParaRPr>
              </a:p>
              <a:p>
                <a:pPr lvl="0" algn="l"/>
                <a:r>
                  <a:rPr lang="en-US" sz="24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g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B Zar" panose="00000400000000000000" pitchFamily="2" charset="-78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B Zar" panose="00000400000000000000" pitchFamily="2" charset="-78"/>
                          </a:rPr>
                          <m:t>𝑡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B Zar" panose="00000400000000000000" pitchFamily="2" charset="-78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B Zar" panose="00000400000000000000" pitchFamily="2" charset="-78"/>
                          </a:rPr>
                          <m:t> </m:t>
                        </m:r>
                      </m:sup>
                    </m:sSup>
                    <m:r>
                      <a:rPr lang="en-US" sz="24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B Zar" panose="00000400000000000000" pitchFamily="2" charset="-78"/>
                      </a:rPr>
                      <m:t>         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B Zar" panose="00000400000000000000" pitchFamily="2" charset="-78"/>
                      </a:rPr>
                      <m:t>                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B Zar" panose="00000400000000000000" pitchFamily="2" charset="-78"/>
                      </a:rPr>
                      <m:t>𝑔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B Zar" panose="00000400000000000000" pitchFamily="2" charset="-78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B Zar" panose="00000400000000000000" pitchFamily="2" charset="-78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B Zar" panose="00000400000000000000" pitchFamily="2" charset="-78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B Zar" panose="00000400000000000000" pitchFamily="2" charset="-78"/>
                          </a:rPr>
                          <m:t>𝑦</m:t>
                        </m:r>
                      </m:num>
                      <m:den>
                        <m:sSup>
                          <m:sSup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B Zar" panose="00000400000000000000" pitchFamily="2" charset="-78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B Zar" panose="00000400000000000000" pitchFamily="2" charset="-78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B Zar" panose="00000400000000000000" pitchFamily="2" charset="-78"/>
                              </a:rPr>
                              <m:t>2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B Zar" panose="00000400000000000000" pitchFamily="2" charset="-78"/>
                              </a:rPr>
                              <m:t> </m:t>
                            </m:r>
                          </m:sup>
                        </m:sSup>
                      </m:den>
                    </m:f>
                  </m:oMath>
                </a14:m>
                <a:r>
                  <a:rPr lang="fa-IR" sz="2400" dirty="0">
                    <a:solidFill>
                      <a:srgbClr val="FF0000"/>
                    </a:solidFill>
                    <a:cs typeface="B Zar" panose="00000400000000000000" pitchFamily="2" charset="-78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B Zar" panose="00000400000000000000" pitchFamily="2" charset="-78"/>
                      </a:rPr>
                      <m:t>𝑦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B Zar" panose="00000400000000000000" pitchFamily="2" charset="-78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cs typeface="B Zar" panose="00000400000000000000" pitchFamily="2" charset="-78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B Zar" panose="00000400000000000000" pitchFamily="2" charset="-78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B Zar" panose="00000400000000000000" pitchFamily="2" charset="-78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B Zar" panose="00000400000000000000" pitchFamily="2" charset="-78"/>
                          </a:rPr>
                          <m:t>2</m:t>
                        </m:r>
                      </m:den>
                    </m:f>
                  </m:oMath>
                </a14:m>
                <a:endParaRPr lang="fa-IR" sz="2400" dirty="0">
                  <a:solidFill>
                    <a:srgbClr val="FF0000"/>
                  </a:solidFill>
                  <a:cs typeface="B Zar" panose="00000400000000000000" pitchFamily="2" charset="-78"/>
                </a:endParaRPr>
              </a:p>
              <a:p>
                <a:r>
                  <a:rPr lang="en-US" dirty="0" smtClean="0">
                    <a:cs typeface="B Zar" panose="00000400000000000000" pitchFamily="2" charset="-78"/>
                  </a:rPr>
                  <a:t> </a:t>
                </a:r>
                <a:endParaRPr lang="fa-IR" dirty="0" smtClean="0">
                  <a:cs typeface="B Zar" panose="00000400000000000000" pitchFamily="2" charset="-78"/>
                </a:endParaRPr>
              </a:p>
              <a:p>
                <a:r>
                  <a:rPr lang="fa-IR" sz="28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دوم: </a:t>
                </a:r>
              </a:p>
              <a:p>
                <a:pPr lvl="0"/>
                <a:r>
                  <a:rPr lang="fa-IR" sz="2800" dirty="0" smtClean="0">
                    <a:cs typeface="B Zar" panose="00000400000000000000" pitchFamily="2" charset="-78"/>
                  </a:rPr>
                  <a:t>ازطرفین رابطه درمبنای طبیعی لگاریتم می گیریم.    </a:t>
                </a:r>
                <a:r>
                  <a:rPr lang="en-US" sz="24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𝑙𝑛𝑔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𝑙𝑛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𝑙𝑛𝑦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𝑙𝑛𝑡</m:t>
                    </m:r>
                    <m:r>
                      <a:rPr lang="en-US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dirty="0" smtClean="0">
                  <a:solidFill>
                    <a:srgbClr val="FF0000"/>
                  </a:solidFill>
                  <a:cs typeface="B Zar" panose="00000400000000000000" pitchFamily="2" charset="-78"/>
                </a:endParaRPr>
              </a:p>
              <a:p>
                <a:pPr lvl="0"/>
                <a:r>
                  <a:rPr lang="fa-IR" sz="24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سوم:</a:t>
                </a:r>
              </a:p>
              <a:p>
                <a:pPr lvl="0"/>
                <a:r>
                  <a:rPr lang="fa-IR" sz="2800" dirty="0" smtClean="0">
                    <a:cs typeface="B Zar" panose="00000400000000000000" pitchFamily="2" charset="-78"/>
                  </a:rPr>
                  <a:t>از رابطه فوق مشتق جزئی می گیریم.                            </a:t>
                </a:r>
                <a14:m>
                  <m:oMath xmlns:m="http://schemas.openxmlformats.org/officeDocument/2006/math">
                    <m:r>
                      <a:rPr lang="fa-IR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fa-IR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a-IR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fa-IR" sz="28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a-IR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a-IR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fa-IR" sz="28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a-IR" sz="28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a-IR" sz="28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fa-IR" sz="2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a-IR" sz="28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a-IR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a-IR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fa-IR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fa-IR" sz="2800" dirty="0" smtClean="0">
                    <a:cs typeface="B Zar" panose="00000400000000000000" pitchFamily="2" charset="-78"/>
                  </a:rPr>
                  <a:t> </a:t>
                </a:r>
              </a:p>
              <a:p>
                <a:pPr lvl="0"/>
                <a:r>
                  <a:rPr lang="fa-IR" sz="28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چهارم:</a:t>
                </a:r>
              </a:p>
              <a:p>
                <a:pPr lvl="0"/>
                <a:r>
                  <a:rPr lang="fa-IR" sz="2800" dirty="0" smtClean="0">
                    <a:cs typeface="B Zar" panose="00000400000000000000" pitchFamily="2" charset="-78"/>
                  </a:rPr>
                  <a:t>مقادیر ثابت تغیراتشان نسبت به خودشان صفر است حذف کرده و چون حداکثر خطا رامی خواهیم بنابر این تمامی علامت های منفی به مثبت تبدیل می کنیم.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a-I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a-I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fa-IR" sz="24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 </a:t>
                </a:r>
                <a:r>
                  <a:rPr lang="en-US" sz="24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2</a:t>
                </a:r>
                <a:r>
                  <a:rPr lang="fa-IR" sz="24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a-IR" sz="24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a-IR" sz="24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fa-IR" sz="2400" dirty="0">
                    <a:solidFill>
                      <a:srgbClr val="FF0000"/>
                    </a:solidFill>
                    <a:cs typeface="B Zar" panose="00000400000000000000" pitchFamily="2" charset="-78"/>
                  </a:rPr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a-I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a-I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fa-I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fa-IR" sz="28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  </a:t>
                </a:r>
              </a:p>
              <a:p>
                <a:pPr lvl="0"/>
                <a:r>
                  <a:rPr lang="fa-IR" sz="28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آخر :</a:t>
                </a:r>
                <a:r>
                  <a:rPr lang="fa-IR" sz="2800" dirty="0" smtClean="0">
                    <a:solidFill>
                      <a:schemeClr val="tx1"/>
                    </a:solidFill>
                    <a:cs typeface="B Zar" panose="00000400000000000000" pitchFamily="2" charset="-78"/>
                  </a:rPr>
                  <a:t>حالا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a-IR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a-I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fa-I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fa-IR" sz="2800" dirty="0" smtClean="0">
                    <a:solidFill>
                      <a:schemeClr val="tx1"/>
                    </a:solidFill>
                    <a:cs typeface="B Zar" panose="00000400000000000000" pitchFamily="2" charset="-78"/>
                  </a:rPr>
                  <a:t>  مشابه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a-IR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a-I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fa-I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fa-IR" sz="2800" dirty="0" smtClean="0">
                    <a:solidFill>
                      <a:schemeClr val="tx1"/>
                    </a:solidFill>
                    <a:cs typeface="B Zar" panose="00000400000000000000" pitchFamily="2" charset="-78"/>
                  </a:rPr>
                  <a:t>   شد یعنی همان خطای نسبی</a:t>
                </a:r>
                <a:r>
                  <a:rPr lang="fa-IR" sz="2800" dirty="0" smtClean="0">
                    <a:cs typeface="B Zar" panose="00000400000000000000" pitchFamily="2" charset="-78"/>
                  </a:rPr>
                  <a:t>.</a:t>
                </a:r>
              </a:p>
              <a:p>
                <a:endParaRPr lang="fa-IR" dirty="0"/>
              </a:p>
              <a:p>
                <a:endParaRPr lang="fa-IR" dirty="0" smtClean="0"/>
              </a:p>
              <a:p>
                <a:r>
                  <a:rPr lang="fa-IR" dirty="0" smtClean="0"/>
                  <a:t> </a:t>
                </a:r>
                <a:endParaRPr lang="fa-IR" dirty="0"/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4086" y="-76902"/>
                <a:ext cx="11546005" cy="6656566"/>
              </a:xfrm>
              <a:prstGeom prst="rect">
                <a:avLst/>
              </a:prstGeom>
              <a:blipFill rotWithShape="0">
                <a:blip r:embed="rId8"/>
                <a:stretch>
                  <a:fillRect t="-641" r="-1109" b="-549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9048" y="1915137"/>
            <a:ext cx="987638" cy="188992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2970" y="5484458"/>
            <a:ext cx="609600" cy="609600"/>
          </a:xfrm>
          <a:prstGeom prst="rect">
            <a:avLst/>
          </a:prstGeom>
        </p:spPr>
      </p:pic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1" y="6517194"/>
            <a:ext cx="10031357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مکانیک- 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762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0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5652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اول: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endParaRPr lang="fa-IR" sz="2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3533" y="-62096"/>
            <a:ext cx="408467" cy="524301"/>
          </a:xfrm>
          <a:prstGeom prst="rect">
            <a:avLst/>
          </a:prstGeom>
        </p:spPr>
      </p:pic>
      <p:sp>
        <p:nvSpPr>
          <p:cNvPr id="16" name="Date Placeholder 5"/>
          <p:cNvSpPr>
            <a:spLocks noGrp="1"/>
          </p:cNvSpPr>
          <p:nvPr>
            <p:ph type="dt" sz="half" idx="10"/>
          </p:nvPr>
        </p:nvSpPr>
        <p:spPr>
          <a:xfrm>
            <a:off x="10440537" y="6395700"/>
            <a:ext cx="1751463" cy="462300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prstClr val="black"/>
                </a:solidFill>
                <a:cs typeface="2  Titr" pitchFamily="2" charset="-78"/>
              </a:rPr>
              <a:t>1399/01/27</a:t>
            </a:r>
            <a:endParaRPr lang="en-US" dirty="0">
              <a:solidFill>
                <a:prstClr val="black"/>
              </a:solidFill>
              <a:cs typeface="2  Titr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39845" y="907227"/>
                <a:ext cx="11115343" cy="3715184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 rtlCol="1">
                <a:spAutoFit/>
              </a:bodyPr>
              <a:lstStyle/>
              <a:p>
                <a:endParaRPr lang="fa-IR" sz="2400" dirty="0" smtClean="0">
                  <a:solidFill>
                    <a:prstClr val="black"/>
                  </a:solidFill>
                  <a:cs typeface="B Zar" panose="00000400000000000000" pitchFamily="2" charset="-78"/>
                </a:endParaRPr>
              </a:p>
              <a:p>
                <a:endParaRPr lang="fa-IR" dirty="0">
                  <a:solidFill>
                    <a:prstClr val="black"/>
                  </a:solidFill>
                </a:endParaRPr>
              </a:p>
              <a:p>
                <a:r>
                  <a:rPr lang="fa-IR" sz="2800" dirty="0" smtClean="0">
                    <a:solidFill>
                      <a:prstClr val="black"/>
                    </a:solidFill>
                  </a:rPr>
                  <a:t>حالا در سمت راست معادله اخیر بجای  ها دقت اندازه گیری ابزار  وبجای مخرج کسر ها مقادیر بدست آمده از آزمایش را قرار می دادیم.</a:t>
                </a:r>
              </a:p>
              <a:p>
                <a:endParaRPr lang="fa-IR" sz="2800" dirty="0" smtClean="0">
                  <a:solidFill>
                    <a:prstClr val="black"/>
                  </a:solidFill>
                </a:endParaRPr>
              </a:p>
              <a:p>
                <a:r>
                  <a:rPr lang="fa-IR" sz="2400" dirty="0" smtClean="0">
                    <a:solidFill>
                      <a:prstClr val="black"/>
                    </a:solidFill>
                  </a:rPr>
                  <a:t>بنابراین</a:t>
                </a:r>
                <a:r>
                  <a:rPr lang="fa-IR" dirty="0" smtClean="0">
                    <a:solidFill>
                      <a:prstClr val="black"/>
                    </a:solidFill>
                  </a:rPr>
                  <a:t> :                                                              </a:t>
                </a:r>
                <a:r>
                  <a:rPr lang="en-US" sz="2400" dirty="0" smtClean="0">
                    <a:solidFill>
                      <a:prstClr val="black"/>
                    </a:solidFill>
                  </a:rPr>
                  <a:t>0.0001+008=0.0081</a:t>
                </a:r>
                <a:r>
                  <a:rPr lang="fa-IR" sz="2400" dirty="0" smtClean="0">
                    <a:solidFill>
                      <a:prstClr val="black"/>
                    </a:solidFill>
                  </a:rPr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a-IR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a-I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fa-I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a-I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001</m:t>
                        </m:r>
                      </m:num>
                      <m:den>
                        <m:r>
                          <a:rPr lang="fa-I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fa-IR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a-IR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fa-I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a-I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fa-I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a-I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01</m:t>
                        </m:r>
                      </m:num>
                      <m:den>
                        <m:r>
                          <a:rPr lang="fa-I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a-I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a-I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fa-IR" sz="2400" dirty="0" smtClean="0">
                    <a:solidFill>
                      <a:prstClr val="black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a-I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a-I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fa-I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fa-IR" sz="2400" dirty="0" smtClean="0">
                  <a:solidFill>
                    <a:prstClr val="black"/>
                  </a:solidFill>
                </a:endParaRPr>
              </a:p>
              <a:p>
                <a:endParaRPr lang="fa-IR" dirty="0">
                  <a:solidFill>
                    <a:prstClr val="black"/>
                  </a:solidFill>
                </a:endParaRPr>
              </a:p>
              <a:p>
                <a:endParaRPr lang="fa-IR" dirty="0" smtClean="0">
                  <a:solidFill>
                    <a:prstClr val="black"/>
                  </a:solidFill>
                </a:endParaRPr>
              </a:p>
              <a:p>
                <a:endParaRPr lang="fa-IR" dirty="0" smtClean="0">
                  <a:solidFill>
                    <a:prstClr val="black"/>
                  </a:solidFill>
                </a:endParaRPr>
              </a:p>
              <a:p>
                <a:endParaRPr lang="fa-IR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845" y="907227"/>
                <a:ext cx="11115343" cy="3715184"/>
              </a:xfrm>
              <a:prstGeom prst="rect">
                <a:avLst/>
              </a:prstGeom>
              <a:blipFill rotWithShape="0">
                <a:blip r:embed="rId7"/>
                <a:stretch>
                  <a:fillRect r="-1097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8027634" y="2959444"/>
            <a:ext cx="1505613" cy="458363"/>
          </a:xfrm>
          <a:prstGeom prst="rect">
            <a:avLst/>
          </a:prstGeom>
          <a:solidFill>
            <a:srgbClr val="FFC0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fa-IR" sz="2400" dirty="0" smtClean="0">
                <a:cs typeface="B Zar" panose="00000400000000000000" pitchFamily="2" charset="-78"/>
              </a:rPr>
              <a:t>خطای نسبی</a:t>
            </a:r>
            <a:endParaRPr lang="fa-IR" sz="2400" dirty="0">
              <a:cs typeface="B Zar" panose="00000400000000000000" pitchFamily="2" charset="-78"/>
            </a:endParaRPr>
          </a:p>
        </p:txBody>
      </p:sp>
      <p:sp>
        <p:nvSpPr>
          <p:cNvPr id="7" name="Right Arrow 6"/>
          <p:cNvSpPr/>
          <p:nvPr/>
        </p:nvSpPr>
        <p:spPr>
          <a:xfrm rot="10800000">
            <a:off x="7035897" y="2959444"/>
            <a:ext cx="600502" cy="45697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130533" y="5268524"/>
                <a:ext cx="4531436" cy="461665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1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a-I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 </m:t>
                    </m:r>
                    <m:r>
                      <a:rPr lang="fa-I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×</m:t>
                    </m:r>
                    <m:r>
                      <a:rPr lang="fa-I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100</m:t>
                    </m:r>
                    <m:r>
                      <a:rPr lang="fa-I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=</m:t>
                    </m:r>
                    <m:r>
                      <a:rPr lang="fa-I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0</m:t>
                    </m:r>
                    <m:r>
                      <a:rPr lang="fa-I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.</m:t>
                    </m:r>
                    <m:r>
                      <a:rPr lang="fa-I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81</m:t>
                    </m:r>
                  </m:oMath>
                </a14:m>
                <a:r>
                  <a:rPr lang="fa-IR" sz="2400" dirty="0" smtClean="0">
                    <a:cs typeface="B Zar" panose="00000400000000000000" pitchFamily="2" charset="-78"/>
                  </a:rPr>
                  <a:t>خطای نسبی</a:t>
                </a:r>
                <a14:m>
                  <m:oMath xmlns:m="http://schemas.openxmlformats.org/officeDocument/2006/math">
                    <m:r>
                      <a:rPr lang="fa-I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=</m:t>
                    </m:r>
                  </m:oMath>
                </a14:m>
                <a:r>
                  <a:rPr lang="fa-IR" sz="2400" dirty="0" smtClean="0">
                    <a:cs typeface="B Zar" panose="00000400000000000000" pitchFamily="2" charset="-78"/>
                  </a:rPr>
                  <a:t> </a:t>
                </a:r>
                <a:r>
                  <a:rPr lang="fa-IR" sz="2400" dirty="0" smtClean="0">
                    <a:solidFill>
                      <a:srgbClr val="FF0066"/>
                    </a:solidFill>
                    <a:cs typeface="B Zar" panose="00000400000000000000" pitchFamily="2" charset="-78"/>
                  </a:rPr>
                  <a:t>درصد خطا</a:t>
                </a:r>
                <a:endParaRPr lang="fa-IR" sz="2400" dirty="0">
                  <a:solidFill>
                    <a:srgbClr val="FF0066"/>
                  </a:solidFill>
                  <a:cs typeface="B Zar" panose="00000400000000000000" pitchFamily="2" charset="-78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0533" y="5268524"/>
                <a:ext cx="4531436" cy="461665"/>
              </a:xfrm>
              <a:prstGeom prst="rect">
                <a:avLst/>
              </a:prstGeom>
              <a:blipFill rotWithShape="0">
                <a:blip r:embed="rId8"/>
                <a:stretch>
                  <a:fillRect l="-135" t="-3947" b="-35526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74543" y="5175181"/>
            <a:ext cx="609600" cy="609600"/>
          </a:xfrm>
          <a:prstGeom prst="rect">
            <a:avLst/>
          </a:prstGeom>
        </p:spPr>
      </p:pic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27043" y="6395700"/>
            <a:ext cx="10440537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مکانیک- 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229323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00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اول: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endParaRPr lang="fa-IR" sz="2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3533" y="-62096"/>
            <a:ext cx="408467" cy="524301"/>
          </a:xfrm>
          <a:prstGeom prst="rect">
            <a:avLst/>
          </a:prstGeom>
        </p:spPr>
      </p:pic>
      <p:sp>
        <p:nvSpPr>
          <p:cNvPr id="16" name="Date Placeholder 5"/>
          <p:cNvSpPr>
            <a:spLocks noGrp="1"/>
          </p:cNvSpPr>
          <p:nvPr>
            <p:ph type="dt" sz="half" idx="10"/>
          </p:nvPr>
        </p:nvSpPr>
        <p:spPr>
          <a:xfrm>
            <a:off x="10440537" y="6395700"/>
            <a:ext cx="1751463" cy="462300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prstClr val="black"/>
                </a:solidFill>
                <a:cs typeface="2  Titr" pitchFamily="2" charset="-78"/>
              </a:rPr>
              <a:t>1399/01/27</a:t>
            </a:r>
            <a:endParaRPr lang="en-US" dirty="0">
              <a:solidFill>
                <a:prstClr val="black"/>
              </a:solidFill>
              <a:cs typeface="2  Titr" pitchFamily="2" charset="-7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1315700" y="822263"/>
                <a:ext cx="10358651" cy="147732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1">
                <a:spAutoFit/>
              </a:bodyPr>
              <a:lstStyle/>
              <a:p>
                <a:r>
                  <a:rPr lang="fa-IR" sz="24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تمرین: </a:t>
                </a:r>
                <a:r>
                  <a:rPr lang="fa-IR" sz="2400" dirty="0" smtClean="0">
                    <a:solidFill>
                      <a:schemeClr val="tx1"/>
                    </a:solidFill>
                    <a:cs typeface="B Zar" panose="00000400000000000000" pitchFamily="2" charset="-78"/>
                  </a:rPr>
                  <a:t>رابطه گرما را برحسب ظرفیت گرمای نوشته و رابط مربوط به خطا  به روش لگاریتمی را  بنویسید.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B Zar" panose="00000400000000000000" pitchFamily="2" charset="-78"/>
                      </a:rPr>
                      <m:t>𝑄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B Zar" panose="00000400000000000000" pitchFamily="2" charset="-78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B Zar" panose="00000400000000000000" pitchFamily="2" charset="-78"/>
                      </a:rPr>
                      <m:t>𝑀𝐶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∆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𝜃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B Zar" panose="00000400000000000000" pitchFamily="2" charset="-78"/>
                      </a:rPr>
                      <m:t>                                                   </m:t>
                    </m:r>
                  </m:oMath>
                </a14:m>
                <a:r>
                  <a:rPr lang="fa-IR" sz="2400" dirty="0" smtClean="0">
                    <a:solidFill>
                      <a:schemeClr val="tx1"/>
                    </a:solidFill>
                    <a:cs typeface="B Zar" panose="00000400000000000000" pitchFamily="2" charset="-78"/>
                  </a:rPr>
                  <a:t>  گرما (ژول)</a:t>
                </a:r>
              </a:p>
              <a:p>
                <a:r>
                  <a:rPr lang="fa-IR" sz="2400" dirty="0" smtClean="0">
                    <a:solidFill>
                      <a:srgbClr val="FF0000"/>
                    </a:solidFill>
                    <a:cs typeface="B Zar" panose="00000400000000000000" pitchFamily="2" charset="-78"/>
                  </a:rPr>
                  <a:t>                                         </a:t>
                </a:r>
                <a:endParaRPr lang="fa-IR" sz="2400" dirty="0" smtClean="0">
                  <a:solidFill>
                    <a:prstClr val="black"/>
                  </a:solidFill>
                  <a:cs typeface="B Zar" panose="00000400000000000000" pitchFamily="2" charset="-78"/>
                </a:endParaRPr>
              </a:p>
              <a:p>
                <a:r>
                  <a:rPr lang="en-US" dirty="0" smtClean="0">
                    <a:solidFill>
                      <a:prstClr val="black"/>
                    </a:solidFill>
                  </a:rPr>
                  <a:t>                 </a:t>
                </a:r>
                <a:endParaRPr lang="fa-IR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5700" y="822263"/>
                <a:ext cx="10358651" cy="1477328"/>
              </a:xfrm>
              <a:prstGeom prst="rect">
                <a:avLst/>
              </a:prstGeom>
              <a:blipFill rotWithShape="0">
                <a:blip r:embed="rId7"/>
                <a:stretch>
                  <a:fillRect t="-2893" r="-883"/>
                </a:stretch>
              </a:blipFill>
            </p:spPr>
            <p:txBody>
              <a:bodyPr/>
              <a:lstStyle/>
              <a:p>
                <a:r>
                  <a:rPr lang="fa-I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1" y="6404266"/>
            <a:ext cx="10440537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مکانیک- 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111707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a-IR" sz="20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دوم: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موضوع</a:t>
            </a:r>
            <a:endParaRPr lang="fa-IR" sz="2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3533" y="-62096"/>
            <a:ext cx="408467" cy="524301"/>
          </a:xfrm>
          <a:prstGeom prst="rect">
            <a:avLst/>
          </a:prstGeom>
        </p:spPr>
      </p:pic>
      <p:sp>
        <p:nvSpPr>
          <p:cNvPr id="8" name="Date Placeholder 5"/>
          <p:cNvSpPr>
            <a:spLocks noGrp="1"/>
          </p:cNvSpPr>
          <p:nvPr>
            <p:ph type="dt" sz="half" idx="10"/>
          </p:nvPr>
        </p:nvSpPr>
        <p:spPr>
          <a:xfrm>
            <a:off x="9829800" y="6469318"/>
            <a:ext cx="2362200" cy="474919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1399/01/27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09372" y="2598058"/>
            <a:ext cx="7649028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8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cs typeface="B Zar" panose="00000400000000000000" pitchFamily="2" charset="-78"/>
              </a:rPr>
              <a:t>پایان جلسه دوّم </a:t>
            </a:r>
            <a:endParaRPr lang="fa-IR" sz="8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cs typeface="B Zar" panose="00000400000000000000" pitchFamily="2" charset="-78"/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473371"/>
            <a:ext cx="9829800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مکانیک- 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0488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r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20854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9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اموزشکده\آرم دانشگاه\آرم دانشگاه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78" y="2052758"/>
            <a:ext cx="4433333" cy="443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earth-0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502" y="447180"/>
            <a:ext cx="1971565" cy="197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لوگوهای زیبا از پرچم ایران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46" y="172518"/>
            <a:ext cx="2520887" cy="25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954" y="0"/>
            <a:ext cx="3029259" cy="3021779"/>
          </a:xfrm>
          <a:prstGeom prst="rect">
            <a:avLst/>
          </a:prstGeom>
        </p:spPr>
      </p:pic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>
          <a:xfrm>
            <a:off x="9724571" y="6404266"/>
            <a:ext cx="2467429" cy="470866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1399/01/27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1" y="6404266"/>
            <a:ext cx="9724571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مکانیک- 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4266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628" y="418744"/>
            <a:ext cx="7832769" cy="1484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fa-IR" sz="3600" dirty="0" smtClean="0">
                <a:solidFill>
                  <a:srgbClr val="002060"/>
                </a:solidFill>
                <a:latin typeface="IranNastaliq" pitchFamily="18" charset="0"/>
                <a:cs typeface="Sultan K Light" pitchFamily="2" charset="-78"/>
              </a:rPr>
              <a:t>دانشگاه فنی و حرفه ای</a:t>
            </a:r>
          </a:p>
          <a:p>
            <a:pPr algn="ctr" rtl="0"/>
            <a:r>
              <a:rPr lang="fa-IR" sz="2000" dirty="0" smtClean="0">
                <a:solidFill>
                  <a:schemeClr val="accent1">
                    <a:lumMod val="50000"/>
                  </a:schemeClr>
                </a:solidFill>
                <a:cs typeface="Titr" pitchFamily="2" charset="-78"/>
              </a:rPr>
              <a:t>آموزشکده فنی و حرفه ای پسران اردبیل</a:t>
            </a:r>
            <a:endParaRPr lang="en-US" sz="2000" dirty="0" smtClean="0">
              <a:solidFill>
                <a:schemeClr val="accent1">
                  <a:lumMod val="50000"/>
                </a:schemeClr>
              </a:solidFill>
              <a:cs typeface="Titr" pitchFamily="2" charset="-78"/>
            </a:endParaRPr>
          </a:p>
          <a:p>
            <a:pPr algn="ctr" rtl="0"/>
            <a:endParaRPr lang="en-US" sz="3200" b="1" dirty="0">
              <a:solidFill>
                <a:srgbClr val="006600"/>
              </a:solidFill>
              <a:latin typeface="IranNastaliq" pitchFamily="18" charset="0"/>
              <a:cs typeface="Titr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3869"/>
            <a:ext cx="1598874" cy="1598874"/>
          </a:xfrm>
          <a:prstGeom prst="rect">
            <a:avLst/>
          </a:prstGeom>
        </p:spPr>
      </p:pic>
      <p:pic>
        <p:nvPicPr>
          <p:cNvPr id="9" name="Picture 4" descr="earth-0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152" y="411293"/>
            <a:ext cx="1232848" cy="117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108647" y="2946694"/>
            <a:ext cx="590296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fa-IR" dirty="0">
                <a:solidFill>
                  <a:srgbClr val="7030A0"/>
                </a:solidFill>
                <a:cs typeface="B Titr" pitchFamily="2" charset="-78"/>
              </a:rPr>
              <a:t>رشته: </a:t>
            </a:r>
            <a:r>
              <a:rPr lang="fa-IR" dirty="0" smtClean="0">
                <a:solidFill>
                  <a:srgbClr val="7030A0"/>
                </a:solidFill>
                <a:cs typeface="B Titr" pitchFamily="2" charset="-78"/>
              </a:rPr>
              <a:t>مشترک( تاسیسات  - مکانیک خودرو)</a:t>
            </a:r>
          </a:p>
          <a:p>
            <a:pPr algn="ctr" rtl="1">
              <a:lnSpc>
                <a:spcPct val="200000"/>
              </a:lnSpc>
            </a:pPr>
            <a:r>
              <a:rPr lang="fa-IR" dirty="0" smtClean="0">
                <a:solidFill>
                  <a:srgbClr val="FF0000"/>
                </a:solidFill>
                <a:cs typeface="B Titr" pitchFamily="2" charset="-78"/>
              </a:rPr>
              <a:t>مقطع: کاردانی</a:t>
            </a:r>
          </a:p>
          <a:p>
            <a:pPr algn="ctr" rtl="1">
              <a:lnSpc>
                <a:spcPct val="200000"/>
              </a:lnSpc>
            </a:pPr>
            <a:r>
              <a:rPr lang="fa-IR" dirty="0" smtClean="0">
                <a:solidFill>
                  <a:srgbClr val="215936"/>
                </a:solidFill>
                <a:cs typeface="B Titr" pitchFamily="2" charset="-78"/>
              </a:rPr>
              <a:t>ترم:982</a:t>
            </a:r>
          </a:p>
          <a:p>
            <a:pPr algn="ctr">
              <a:lnSpc>
                <a:spcPct val="200000"/>
              </a:lnSpc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موضوع :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r>
              <a:rPr lang="fa-IR" sz="20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 </a:t>
            </a:r>
            <a:r>
              <a:rPr lang="fa-IR" sz="20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cs typeface="B Titr" pitchFamily="2" charset="-78"/>
              </a:rPr>
              <a:t>(جلسه تئوری)</a:t>
            </a:r>
            <a:endParaRPr lang="fa-IR" sz="2800" dirty="0" smtClean="0">
              <a:solidFill>
                <a:srgbClr val="FF0000"/>
              </a:solidFill>
              <a:cs typeface="B Titr" pitchFamily="2" charset="-78"/>
            </a:endParaRPr>
          </a:p>
          <a:p>
            <a:pPr algn="ctr" rtl="1">
              <a:lnSpc>
                <a:spcPct val="200000"/>
              </a:lnSpc>
            </a:pPr>
            <a:r>
              <a:rPr lang="fa-IR" dirty="0" smtClean="0">
                <a:solidFill>
                  <a:srgbClr val="0070C0"/>
                </a:solidFill>
                <a:cs typeface="B Titr" pitchFamily="2" charset="-78"/>
              </a:rPr>
              <a:t>فروردین   </a:t>
            </a:r>
            <a:r>
              <a:rPr lang="fa-IR" dirty="0">
                <a:solidFill>
                  <a:srgbClr val="0070C0"/>
                </a:solidFill>
                <a:cs typeface="B Titr" pitchFamily="2" charset="-78"/>
              </a:rPr>
              <a:t>ماه </a:t>
            </a:r>
            <a:r>
              <a:rPr lang="fa-IR" dirty="0" smtClean="0">
                <a:solidFill>
                  <a:srgbClr val="0070C0"/>
                </a:solidFill>
                <a:cs typeface="B Titr" pitchFamily="2" charset="-78"/>
              </a:rPr>
              <a:t> 1399</a:t>
            </a:r>
            <a:endParaRPr lang="fa-IR" dirty="0">
              <a:solidFill>
                <a:srgbClr val="0070C0"/>
              </a:solidFill>
            </a:endParaRPr>
          </a:p>
        </p:txBody>
      </p:sp>
      <p:sp>
        <p:nvSpPr>
          <p:cNvPr id="13" name="Date Placeholder 5"/>
          <p:cNvSpPr>
            <a:spLocks noGrp="1"/>
          </p:cNvSpPr>
          <p:nvPr>
            <p:ph type="dt" sz="half" idx="10"/>
          </p:nvPr>
        </p:nvSpPr>
        <p:spPr>
          <a:xfrm>
            <a:off x="9829800" y="6404266"/>
            <a:ext cx="2362200" cy="453734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1399/01/27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395700"/>
            <a:ext cx="9829800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حرارت-  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938927" y="1530525"/>
            <a:ext cx="43765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B Titr" pitchFamily="2" charset="-78"/>
              </a:rPr>
              <a:t>درس:</a:t>
            </a:r>
            <a:r>
              <a:rPr kumimoji="0" lang="fa-IR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B Titr" pitchFamily="2" charset="-78"/>
              </a:rPr>
              <a:t> </a:t>
            </a:r>
            <a:r>
              <a:rPr lang="fa-IR" sz="2800" b="1" dirty="0" smtClean="0">
                <a:solidFill>
                  <a:srgbClr val="FF0000"/>
                </a:solidFill>
                <a:latin typeface="Arial" pitchFamily="34" charset="0"/>
                <a:cs typeface="B Titr" pitchFamily="2" charset="-78"/>
              </a:rPr>
              <a:t>آزمایشگاه فیزیک  </a:t>
            </a:r>
            <a:r>
              <a:rPr lang="fa-IR" sz="2800" b="1" dirty="0" smtClean="0">
                <a:solidFill>
                  <a:srgbClr val="FF0000"/>
                </a:solidFill>
                <a:latin typeface="Arial" pitchFamily="34" charset="0"/>
                <a:cs typeface="B Titr" pitchFamily="2" charset="-78"/>
              </a:rPr>
              <a:t>مکانیک</a:t>
            </a:r>
            <a:endParaRPr lang="fa-IR" sz="2800" b="1" dirty="0">
              <a:solidFill>
                <a:srgbClr val="FF0000"/>
              </a:solidFill>
              <a:latin typeface="Arial" pitchFamily="34" charset="0"/>
              <a:cs typeface="B Titr" pitchFamily="2" charset="-78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5055418" y="2123047"/>
            <a:ext cx="21435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4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Calibri" pitchFamily="34" charset="0"/>
                <a:cs typeface="B Titr" pitchFamily="2" charset="-78"/>
              </a:rPr>
              <a:t>جلسه: دوم</a:t>
            </a:r>
            <a:endParaRPr kumimoji="0" lang="en-US" sz="40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B Titr" pitchFamily="2" charset="-7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rgbClr val="33CC33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a-IR" sz="2000" dirty="0"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19" name="Picture 2" descr="E:\اموزشکده\آرم دانشگاه\آرم دانشگاه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5112" y="-18442"/>
            <a:ext cx="400376" cy="4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37509" y="4892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004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0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25" y="0"/>
            <a:ext cx="12205250" cy="414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0158" y="-54869"/>
            <a:ext cx="408467" cy="5243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03641"/>
            <a:ext cx="408467" cy="518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569" y="518205"/>
            <a:ext cx="10205589" cy="24142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19447" y="3425547"/>
            <a:ext cx="11900423" cy="2030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0716" y="5051778"/>
            <a:ext cx="4688230" cy="9693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45893" y="6583108"/>
            <a:ext cx="2346107" cy="35143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4969" y="5100683"/>
            <a:ext cx="609600" cy="609600"/>
          </a:xfrm>
          <a:prstGeom prst="rect">
            <a:avLst/>
          </a:prstGeom>
        </p:spPr>
      </p:pic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6625" y="6583108"/>
            <a:ext cx="9852518" cy="348018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مکانیک- 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448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35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53424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a-IR" sz="2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</a:t>
            </a:r>
            <a:r>
              <a:rPr lang="fa-IR" sz="2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دوم: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endParaRPr lang="fa-IR" sz="2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3533" y="-62096"/>
            <a:ext cx="408467" cy="5243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6392" y="632381"/>
            <a:ext cx="10727141" cy="166199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sz="2400" dirty="0" smtClean="0">
                <a:solidFill>
                  <a:srgbClr val="FF0000"/>
                </a:solidFill>
                <a:cs typeface="B Zar" panose="00000400000000000000" pitchFamily="2" charset="-78"/>
              </a:rPr>
              <a:t>مثال :</a:t>
            </a:r>
            <a:r>
              <a:rPr lang="fa-IR" sz="2400" dirty="0" smtClean="0">
                <a:cs typeface="B Zar" panose="00000400000000000000" pitchFamily="2" charset="-78"/>
              </a:rPr>
              <a:t>در اندازه گیری جرم یک قطعه بوسیله ترازوی با دقت 0/001کیلو گرم، مقادیر زیر بدست آمده اند. </a:t>
            </a:r>
          </a:p>
          <a:p>
            <a:r>
              <a:rPr lang="fa-IR" sz="2000" dirty="0" smtClean="0">
                <a:cs typeface="B Zar" panose="00000400000000000000" pitchFamily="2" charset="-78"/>
              </a:rPr>
              <a:t>الف)2/67                                                       ج)2/702</a:t>
            </a:r>
          </a:p>
          <a:p>
            <a:r>
              <a:rPr lang="fa-IR" sz="2000" dirty="0" smtClean="0">
                <a:cs typeface="B Zar" panose="00000400000000000000" pitchFamily="2" charset="-78"/>
              </a:rPr>
              <a:t>ب)2/110                                                         د)2/5333  </a:t>
            </a:r>
          </a:p>
          <a:p>
            <a:r>
              <a:rPr lang="fa-IR" sz="2000" dirty="0" smtClean="0">
                <a:cs typeface="B Zar" panose="00000400000000000000" pitchFamily="2" charset="-78"/>
              </a:rPr>
              <a:t>کدام گزینه صحیح است؟</a:t>
            </a:r>
          </a:p>
          <a:p>
            <a:endParaRPr lang="fa-IR" dirty="0">
              <a:cs typeface="B Zar" panose="00000400000000000000" pitchFamily="2" charset="-78"/>
            </a:endParaRPr>
          </a:p>
        </p:txBody>
      </p:sp>
      <p:sp>
        <p:nvSpPr>
          <p:cNvPr id="13" name="Date Placeholder 5"/>
          <p:cNvSpPr>
            <a:spLocks noGrp="1"/>
          </p:cNvSpPr>
          <p:nvPr>
            <p:ph type="dt" sz="half" idx="10"/>
          </p:nvPr>
        </p:nvSpPr>
        <p:spPr>
          <a:xfrm>
            <a:off x="9296400" y="6404266"/>
            <a:ext cx="2895600" cy="453734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1399/1/27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404266"/>
            <a:ext cx="9296400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مکانیک- 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62428" y="1901057"/>
            <a:ext cx="277049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/>
            <a:r>
              <a:rPr lang="fa-IR" dirty="0">
                <a:solidFill>
                  <a:srgbClr val="002060"/>
                </a:solidFill>
                <a:cs typeface="B Zar" panose="00000400000000000000" pitchFamily="2" charset="-78"/>
              </a:rPr>
              <a:t>گزینه </a:t>
            </a:r>
            <a:r>
              <a:rPr lang="fa-IR" dirty="0" smtClean="0">
                <a:solidFill>
                  <a:srgbClr val="002060"/>
                </a:solidFill>
                <a:cs typeface="B Zar" panose="00000400000000000000" pitchFamily="2" charset="-78"/>
              </a:rPr>
              <a:t>صحیح:ب</a:t>
            </a:r>
            <a:endParaRPr lang="fa-IR" dirty="0">
              <a:solidFill>
                <a:srgbClr val="002060"/>
              </a:solidFill>
              <a:cs typeface="B Zar" panose="00000400000000000000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6392" y="3117661"/>
            <a:ext cx="10727141" cy="1384995"/>
          </a:xfrm>
          <a:prstGeom prst="rect">
            <a:avLst/>
          </a:prstGeom>
          <a:solidFill>
            <a:srgbClr val="00B0F0"/>
          </a:solidFill>
        </p:spPr>
        <p:txBody>
          <a:bodyPr wrap="square" rtlCol="1">
            <a:spAutoFit/>
          </a:bodyPr>
          <a:lstStyle/>
          <a:p>
            <a:pPr lvl="0"/>
            <a:r>
              <a:rPr lang="fa-IR" sz="2400" dirty="0" smtClean="0">
                <a:solidFill>
                  <a:srgbClr val="FF0000"/>
                </a:solidFill>
                <a:cs typeface="B Zar" panose="00000400000000000000" pitchFamily="2" charset="-78"/>
              </a:rPr>
              <a:t>تمرین: </a:t>
            </a:r>
            <a:r>
              <a:rPr lang="fa-IR" sz="2400" dirty="0" smtClean="0">
                <a:solidFill>
                  <a:prstClr val="black"/>
                </a:solidFill>
                <a:cs typeface="B Zar" panose="00000400000000000000" pitchFamily="2" charset="-78"/>
              </a:rPr>
              <a:t>در </a:t>
            </a:r>
            <a:r>
              <a:rPr lang="fa-IR" sz="2400" dirty="0">
                <a:solidFill>
                  <a:prstClr val="black"/>
                </a:solidFill>
                <a:cs typeface="B Zar" panose="00000400000000000000" pitchFamily="2" charset="-78"/>
              </a:rPr>
              <a:t>اندازه گیری جرم یک قطعه بوسیله ترازوی با دقت </a:t>
            </a:r>
            <a:r>
              <a:rPr lang="fa-IR" sz="2400" dirty="0" smtClean="0">
                <a:solidFill>
                  <a:prstClr val="black"/>
                </a:solidFill>
                <a:cs typeface="B Zar" panose="00000400000000000000" pitchFamily="2" charset="-78"/>
              </a:rPr>
              <a:t>0/002کیلو </a:t>
            </a:r>
            <a:r>
              <a:rPr lang="fa-IR" sz="2400" dirty="0">
                <a:solidFill>
                  <a:prstClr val="black"/>
                </a:solidFill>
                <a:cs typeface="B Zar" panose="00000400000000000000" pitchFamily="2" charset="-78"/>
              </a:rPr>
              <a:t>گرم، مقادیر زیر بدست آمده اند. </a:t>
            </a:r>
          </a:p>
          <a:p>
            <a:pPr lvl="0"/>
            <a:r>
              <a:rPr lang="fa-IR" sz="2000" dirty="0" smtClean="0">
                <a:solidFill>
                  <a:prstClr val="black"/>
                </a:solidFill>
                <a:cs typeface="B Zar" panose="00000400000000000000" pitchFamily="2" charset="-78"/>
              </a:rPr>
              <a:t>الف)3/564                                                       ج)3/593</a:t>
            </a:r>
          </a:p>
          <a:p>
            <a:pPr lvl="0"/>
            <a:r>
              <a:rPr lang="fa-IR" sz="2000" dirty="0" smtClean="0">
                <a:solidFill>
                  <a:prstClr val="black"/>
                </a:solidFill>
                <a:cs typeface="B Zar" panose="00000400000000000000" pitchFamily="2" charset="-78"/>
              </a:rPr>
              <a:t>ب)3/60                                                            د)3/5534  </a:t>
            </a:r>
          </a:p>
          <a:p>
            <a:pPr lvl="0"/>
            <a:r>
              <a:rPr lang="fa-IR" sz="2000" dirty="0" smtClean="0">
                <a:solidFill>
                  <a:prstClr val="black"/>
                </a:solidFill>
                <a:cs typeface="B Zar" panose="00000400000000000000" pitchFamily="2" charset="-78"/>
              </a:rPr>
              <a:t>کدام </a:t>
            </a:r>
            <a:r>
              <a:rPr lang="fa-IR" sz="2000" dirty="0">
                <a:solidFill>
                  <a:prstClr val="black"/>
                </a:solidFill>
                <a:cs typeface="B Zar" panose="00000400000000000000" pitchFamily="2" charset="-78"/>
              </a:rPr>
              <a:t>گزینه صحیح است؟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56392" y="4799746"/>
            <a:ext cx="1072714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400" dirty="0" smtClean="0">
                <a:solidFill>
                  <a:srgbClr val="FF0000"/>
                </a:solidFill>
                <a:cs typeface="B Zar" panose="00000400000000000000" pitchFamily="2" charset="-78"/>
              </a:rPr>
              <a:t>نکته: </a:t>
            </a:r>
            <a:r>
              <a:rPr lang="fa-IR" sz="2400" dirty="0" smtClean="0">
                <a:solidFill>
                  <a:srgbClr val="002060"/>
                </a:solidFill>
                <a:cs typeface="B Zar" panose="00000400000000000000" pitchFamily="2" charset="-78"/>
              </a:rPr>
              <a:t>درگزینه </a:t>
            </a:r>
            <a:r>
              <a:rPr lang="fa-IR" sz="2400" dirty="0" smtClean="0">
                <a:solidFill>
                  <a:srgbClr val="FF0000"/>
                </a:solidFill>
                <a:cs typeface="B Zar" panose="00000400000000000000" pitchFamily="2" charset="-78"/>
              </a:rPr>
              <a:t>ب</a:t>
            </a:r>
            <a:r>
              <a:rPr lang="fa-IR" sz="2400" dirty="0" smtClean="0">
                <a:solidFill>
                  <a:srgbClr val="002060"/>
                </a:solidFill>
                <a:cs typeface="B Zar" panose="00000400000000000000" pitchFamily="2" charset="-78"/>
              </a:rPr>
              <a:t> عدد صفرآخر جزءارقام بامعنی است و این بدان معناست که آزمایشگرقادر بوده تا صدم اعشار را قرائت کند و آن عدد قرائت شده برابر صفر است.</a:t>
            </a:r>
            <a:endParaRPr lang="fa-IR" sz="2400" dirty="0">
              <a:solidFill>
                <a:srgbClr val="002060"/>
              </a:solidFill>
              <a:cs typeface="B Zar" panose="00000400000000000000" pitchFamily="2" charset="-78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0569" y="53259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4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6" grpId="0"/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</a:t>
            </a:r>
            <a:r>
              <a:rPr lang="fa-IR" sz="20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دوم: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endParaRPr lang="fa-IR" sz="2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3533" y="-62096"/>
            <a:ext cx="408467" cy="524301"/>
          </a:xfrm>
          <a:prstGeom prst="rect">
            <a:avLst/>
          </a:prstGeom>
        </p:spPr>
      </p:pic>
      <p:sp>
        <p:nvSpPr>
          <p:cNvPr id="12" name="Date Placeholder 5"/>
          <p:cNvSpPr>
            <a:spLocks noGrp="1"/>
          </p:cNvSpPr>
          <p:nvPr>
            <p:ph type="dt" sz="half" idx="10"/>
          </p:nvPr>
        </p:nvSpPr>
        <p:spPr>
          <a:xfrm>
            <a:off x="9296400" y="6583002"/>
            <a:ext cx="2895600" cy="453734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1399/01/27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7354" y="979237"/>
            <a:ext cx="11125617" cy="12618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400" b="1" dirty="0" smtClean="0">
                <a:cs typeface="+mj-cs"/>
              </a:rPr>
              <a:t>چگونگی</a:t>
            </a:r>
            <a:r>
              <a:rPr lang="fa-IR" sz="2400" b="1" dirty="0" smtClean="0">
                <a:cs typeface="B Zar" panose="00000400000000000000" pitchFamily="2" charset="-78"/>
              </a:rPr>
              <a:t> کار بار ارقام با معنی برحسب دقت دستگاههای اندازه گیری :</a:t>
            </a:r>
          </a:p>
          <a:p>
            <a:endParaRPr lang="fa-IR" sz="2400" dirty="0" smtClean="0"/>
          </a:p>
          <a:p>
            <a:r>
              <a:rPr lang="fa-IR" dirty="0">
                <a:cs typeface="B Zar" panose="00000400000000000000" pitchFamily="2" charset="-78"/>
              </a:rPr>
              <a:t> </a:t>
            </a:r>
            <a:r>
              <a:rPr lang="fa-IR" sz="2800" dirty="0" smtClean="0">
                <a:cs typeface="B Zar" panose="00000400000000000000" pitchFamily="2" charset="-78"/>
              </a:rPr>
              <a:t>درآزمایشگاه حق نداریم بیش از ارقام  با معنی در در جواب آزمایش رقم بیاوریم!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27847" y="2997933"/>
            <a:ext cx="1095512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solidFill>
                  <a:srgbClr val="FF0000"/>
                </a:solidFill>
                <a:cs typeface="B Zar" panose="00000400000000000000" pitchFamily="2" charset="-78"/>
              </a:rPr>
              <a:t>نکته مهّم :</a:t>
            </a:r>
          </a:p>
          <a:p>
            <a:r>
              <a:rPr lang="fa-IR" sz="3200" dirty="0" smtClean="0">
                <a:cs typeface="B Zar" panose="00000400000000000000" pitchFamily="2" charset="-78"/>
              </a:rPr>
              <a:t>اگر درآزمایشگاه با چند ابزار اندازه گیری سر وکار داشته باشیم معمولا مقدار رقم با معنی در حد </a:t>
            </a:r>
            <a:r>
              <a:rPr lang="fa-IR" sz="3200" dirty="0" smtClean="0">
                <a:solidFill>
                  <a:srgbClr val="C00000"/>
                </a:solidFill>
                <a:cs typeface="B Zar" panose="00000400000000000000" pitchFamily="2" charset="-78"/>
              </a:rPr>
              <a:t>بالاترین دقت اندازه گیری درمیان دستگاهها  </a:t>
            </a:r>
            <a:r>
              <a:rPr lang="fa-IR" sz="3200" dirty="0" smtClean="0">
                <a:cs typeface="B Zar" panose="00000400000000000000" pitchFamily="2" charset="-78"/>
              </a:rPr>
              <a:t>باید باشد.  </a:t>
            </a:r>
            <a:endParaRPr lang="fa-IR" sz="3200" dirty="0">
              <a:cs typeface="B Zar" panose="00000400000000000000" pitchFamily="2" charset="-78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6672" y="5019605"/>
            <a:ext cx="609600" cy="609600"/>
          </a:xfrm>
          <a:prstGeom prst="rect">
            <a:avLst/>
          </a:prstGeom>
        </p:spPr>
      </p:pic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583002"/>
            <a:ext cx="9296400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مکانیک- 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506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</a:t>
            </a:r>
            <a:r>
              <a:rPr lang="fa-IR" sz="20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دوم: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endParaRPr lang="fa-IR" sz="2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3533" y="-62096"/>
            <a:ext cx="408467" cy="5243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7798" y="724618"/>
            <a:ext cx="11155736" cy="1661993"/>
          </a:xfrm>
          <a:prstGeom prst="rect">
            <a:avLst/>
          </a:prstGeom>
          <a:solidFill>
            <a:srgbClr val="66FF3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lvl="0"/>
            <a:endParaRPr lang="fa-IR" dirty="0">
              <a:solidFill>
                <a:prstClr val="black"/>
              </a:solidFill>
              <a:cs typeface="B Zar" panose="00000400000000000000" pitchFamily="2" charset="-78"/>
            </a:endParaRPr>
          </a:p>
          <a:p>
            <a:pPr lvl="0"/>
            <a:r>
              <a:rPr lang="fa-IR" sz="2800" dirty="0" smtClean="0">
                <a:solidFill>
                  <a:srgbClr val="FF0000"/>
                </a:solidFill>
                <a:cs typeface="B Zar" panose="00000400000000000000" pitchFamily="2" charset="-78"/>
              </a:rPr>
              <a:t>مثال: </a:t>
            </a:r>
            <a:r>
              <a:rPr lang="fa-IR" sz="2800" dirty="0" smtClean="0">
                <a:cs typeface="B Zar" panose="00000400000000000000" pitchFamily="2" charset="-78"/>
              </a:rPr>
              <a:t>در اندازه گیری از خط کشی با دقت</a:t>
            </a:r>
            <a:r>
              <a:rPr lang="fa-IR" sz="2800" dirty="0" smtClean="0">
                <a:solidFill>
                  <a:srgbClr val="FF0000"/>
                </a:solidFill>
                <a:cs typeface="B Zar" panose="00000400000000000000" pitchFamily="2" charset="-78"/>
              </a:rPr>
              <a:t> 0/0001متر</a:t>
            </a:r>
            <a:r>
              <a:rPr lang="fa-IR" sz="2800" dirty="0" smtClean="0">
                <a:cs typeface="B Zar" panose="00000400000000000000" pitchFamily="2" charset="-78"/>
              </a:rPr>
              <a:t> وترازویی با دقت</a:t>
            </a:r>
            <a:r>
              <a:rPr lang="fa-IR" sz="2800" dirty="0" smtClean="0">
                <a:solidFill>
                  <a:srgbClr val="FF0000"/>
                </a:solidFill>
                <a:cs typeface="B Zar" panose="00000400000000000000" pitchFamily="2" charset="-78"/>
              </a:rPr>
              <a:t> 0/001 گیلوگرم </a:t>
            </a:r>
            <a:r>
              <a:rPr lang="fa-IR" sz="2800" dirty="0" smtClean="0">
                <a:cs typeface="B Zar" panose="00000400000000000000" pitchFamily="2" charset="-78"/>
              </a:rPr>
              <a:t>و زمانسنجی با دقت </a:t>
            </a:r>
            <a:r>
              <a:rPr lang="fa-IR" sz="2800" dirty="0" smtClean="0">
                <a:solidFill>
                  <a:srgbClr val="FF0000"/>
                </a:solidFill>
                <a:cs typeface="B Zar" panose="00000400000000000000" pitchFamily="2" charset="-78"/>
              </a:rPr>
              <a:t>0/01 ثانیه </a:t>
            </a:r>
            <a:r>
              <a:rPr lang="fa-IR" sz="2800" dirty="0" smtClean="0">
                <a:cs typeface="B Zar" panose="00000400000000000000" pitchFamily="2" charset="-78"/>
              </a:rPr>
              <a:t>استفاده شده است. در محاسبات عددی تا چند رقم بعد اعشار یا تا چند رقم بامعنی را مجاز به در نظر گرفتن هستیم؟</a:t>
            </a:r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>
          <a:xfrm>
            <a:off x="9766128" y="6521264"/>
            <a:ext cx="2425871" cy="470866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1399/01/27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7798" y="2568675"/>
            <a:ext cx="11173671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800" dirty="0" smtClean="0">
                <a:solidFill>
                  <a:srgbClr val="FF0000"/>
                </a:solidFill>
                <a:cs typeface="B Zar" panose="00000400000000000000" pitchFamily="2" charset="-78"/>
              </a:rPr>
              <a:t>پاسخ :  </a:t>
            </a:r>
            <a:r>
              <a:rPr lang="fa-IR" sz="2800" dirty="0" smtClean="0">
                <a:cs typeface="B Zar" panose="00000400000000000000" pitchFamily="2" charset="-78"/>
              </a:rPr>
              <a:t>با درنظرگرفتن بالاترین دقت که مربوط به اولین ابزار یعنی خط کش تا چهار رقم مجاز با معنی به در نظر گرفتن هستیم</a:t>
            </a:r>
            <a:r>
              <a:rPr lang="fa-IR" dirty="0" smtClean="0">
                <a:cs typeface="B Zar" panose="00000400000000000000" pitchFamily="2" charset="-78"/>
              </a:rPr>
              <a:t>.</a:t>
            </a:r>
            <a:endParaRPr lang="fa-IR" dirty="0">
              <a:cs typeface="B Zar" panose="00000400000000000000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56076" y="4534762"/>
            <a:ext cx="10554789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400" dirty="0" smtClean="0">
                <a:solidFill>
                  <a:srgbClr val="FF0000"/>
                </a:solidFill>
                <a:cs typeface="B Zar" panose="00000400000000000000" pitchFamily="2" charset="-78"/>
              </a:rPr>
              <a:t>*** برای تمام عملات ریاضی مانند ضرب، جمع، تفریق و تقسیم و...عداد تا رقم چهارم با معنی  می باشد.*****</a:t>
            </a:r>
            <a:endParaRPr lang="fa-IR" sz="2400" dirty="0">
              <a:solidFill>
                <a:srgbClr val="FF0000"/>
              </a:solidFill>
              <a:cs typeface="B Zar" panose="00000400000000000000" pitchFamily="2" charset="-78"/>
            </a:endParaRPr>
          </a:p>
          <a:p>
            <a:endParaRPr lang="fa-IR" dirty="0" smtClean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78608" y="5324452"/>
            <a:ext cx="555811" cy="609600"/>
          </a:xfrm>
          <a:prstGeom prst="rect">
            <a:avLst/>
          </a:prstGeom>
        </p:spPr>
      </p:pic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521264"/>
            <a:ext cx="9766128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مکانیک- 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9618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35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"/>
            <a:ext cx="12192000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fa-IR" sz="200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cs typeface="B Titr" pitchFamily="2" charset="-78"/>
              </a:rPr>
              <a:t>جلسه دوم: </a:t>
            </a:r>
            <a:r>
              <a:rPr lang="fa-IR" sz="2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B050"/>
                </a:solidFill>
                <a:cs typeface="B Titr" pitchFamily="2" charset="-78"/>
              </a:rPr>
              <a:t>مفاهیم و تعاریف آزمایشگاهی </a:t>
            </a:r>
            <a:endParaRPr lang="fa-IR" sz="200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cs typeface="Titr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043" y="-76902"/>
            <a:ext cx="409939" cy="52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3533" y="-62096"/>
            <a:ext cx="408467" cy="5243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01737" y="2225371"/>
            <a:ext cx="6024902" cy="8002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800" dirty="0" smtClean="0">
                <a:cs typeface="B Zar" panose="00000400000000000000" pitchFamily="2" charset="-78"/>
              </a:rPr>
              <a:t>  جواب:باید از روش </a:t>
            </a:r>
            <a:r>
              <a:rPr lang="fa-IR" sz="2800" dirty="0" smtClean="0">
                <a:solidFill>
                  <a:schemeClr val="accent1">
                    <a:lumMod val="75000"/>
                  </a:schemeClr>
                </a:solidFill>
                <a:cs typeface="B Zar" panose="00000400000000000000" pitchFamily="2" charset="-78"/>
              </a:rPr>
              <a:t>گرد کردن اعداد  </a:t>
            </a:r>
            <a:r>
              <a:rPr lang="fa-IR" sz="2800" dirty="0" smtClean="0">
                <a:cs typeface="B Zar" panose="00000400000000000000" pitchFamily="2" charset="-78"/>
              </a:rPr>
              <a:t>استفاده کرد.</a:t>
            </a:r>
          </a:p>
          <a:p>
            <a:pPr algn="ctr"/>
            <a:endParaRPr lang="fa-IR" dirty="0"/>
          </a:p>
        </p:txBody>
      </p:sp>
      <p:sp>
        <p:nvSpPr>
          <p:cNvPr id="6" name="TextBox 5"/>
          <p:cNvSpPr txBox="1"/>
          <p:nvPr/>
        </p:nvSpPr>
        <p:spPr>
          <a:xfrm>
            <a:off x="827480" y="577145"/>
            <a:ext cx="11160286" cy="1077218"/>
          </a:xfrm>
          <a:prstGeom prst="rect">
            <a:avLst/>
          </a:prstGeom>
          <a:solidFill>
            <a:srgbClr val="66FFFF"/>
          </a:solidFill>
        </p:spPr>
        <p:txBody>
          <a:bodyPr wrap="square" rtlCol="1">
            <a:spAutoFit/>
          </a:bodyPr>
          <a:lstStyle/>
          <a:p>
            <a:pPr lvl="0"/>
            <a:r>
              <a:rPr lang="fa-IR" sz="3200" dirty="0" smtClean="0">
                <a:solidFill>
                  <a:srgbClr val="FF0000"/>
                </a:solidFill>
                <a:cs typeface="B Zar" panose="00000400000000000000" pitchFamily="2" charset="-78"/>
              </a:rPr>
              <a:t>فرض کنید:</a:t>
            </a:r>
            <a:r>
              <a:rPr lang="fa-IR" sz="3200" dirty="0">
                <a:solidFill>
                  <a:prstClr val="black"/>
                </a:solidFill>
                <a:cs typeface="B Zar" panose="00000400000000000000" pitchFamily="2" charset="-78"/>
              </a:rPr>
              <a:t> </a:t>
            </a:r>
            <a:endParaRPr lang="fa-IR" sz="3200" dirty="0" smtClean="0">
              <a:solidFill>
                <a:prstClr val="black"/>
              </a:solidFill>
              <a:cs typeface="B Zar" panose="00000400000000000000" pitchFamily="2" charset="-78"/>
            </a:endParaRPr>
          </a:p>
          <a:p>
            <a:pPr lvl="0"/>
            <a:r>
              <a:rPr lang="fa-IR" sz="3200" dirty="0" smtClean="0">
                <a:solidFill>
                  <a:prstClr val="black"/>
                </a:solidFill>
                <a:cs typeface="B Zar" panose="00000400000000000000" pitchFamily="2" charset="-78"/>
              </a:rPr>
              <a:t>عدد آزمایشگاهی بعد از محاسبات ریاضی عدد 0/78632915 در آمدآنوقت چاره چیست؟</a:t>
            </a:r>
            <a:endParaRPr lang="fa-IR" sz="3200" dirty="0" smtClean="0">
              <a:solidFill>
                <a:srgbClr val="FF0000"/>
              </a:solidFill>
              <a:cs typeface="B Zar" panose="000004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9724" y="3138782"/>
            <a:ext cx="1000380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4000" dirty="0" smtClean="0">
                <a:solidFill>
                  <a:srgbClr val="FF0000"/>
                </a:solidFill>
                <a:cs typeface="B Zar" panose="00000400000000000000" pitchFamily="2" charset="-78"/>
              </a:rPr>
              <a:t>گرد کردن ارقام ( رساندن به حد ارقام با معنا):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01661" y="2255004"/>
            <a:ext cx="266565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400" dirty="0" smtClean="0">
                <a:solidFill>
                  <a:srgbClr val="FF0000"/>
                </a:solidFill>
                <a:cs typeface="B Zar" panose="00000400000000000000" pitchFamily="2" charset="-78"/>
              </a:rPr>
              <a:t>پس  جواب نهایی 0/7863</a:t>
            </a:r>
            <a:endParaRPr lang="fa-IR" sz="2400" dirty="0">
              <a:solidFill>
                <a:srgbClr val="FF0000"/>
              </a:solidFill>
              <a:cs typeface="B Zar" panose="00000400000000000000" pitchFamily="2" charset="-78"/>
            </a:endParaRPr>
          </a:p>
        </p:txBody>
      </p:sp>
      <p:sp>
        <p:nvSpPr>
          <p:cNvPr id="12" name="Date Placeholder 5"/>
          <p:cNvSpPr>
            <a:spLocks noGrp="1"/>
          </p:cNvSpPr>
          <p:nvPr>
            <p:ph type="dt" sz="half" idx="10"/>
          </p:nvPr>
        </p:nvSpPr>
        <p:spPr>
          <a:xfrm>
            <a:off x="9829800" y="6472149"/>
            <a:ext cx="2362200" cy="488209"/>
          </a:xfrm>
          <a:solidFill>
            <a:srgbClr val="00CC99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cs typeface="2  Titr" pitchFamily="2" charset="-78"/>
              </a:rPr>
              <a:t>1399/01/27</a:t>
            </a:r>
            <a:endParaRPr lang="en-US" dirty="0">
              <a:solidFill>
                <a:schemeClr val="tx1"/>
              </a:solidFill>
              <a:cs typeface="2  Titr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9558" y="4155589"/>
            <a:ext cx="11210367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800" dirty="0" smtClean="0">
                <a:cs typeface="B Zar" panose="00000400000000000000" pitchFamily="2" charset="-78"/>
              </a:rPr>
              <a:t>فرض دقیقترین ابزار اندازه گیری تا</a:t>
            </a:r>
            <a:r>
              <a:rPr lang="fa-IR" sz="2800" dirty="0" smtClean="0">
                <a:solidFill>
                  <a:srgbClr val="FF0000"/>
                </a:solidFill>
                <a:cs typeface="B Zar" panose="00000400000000000000" pitchFamily="2" charset="-78"/>
              </a:rPr>
              <a:t> 4 رقم </a:t>
            </a:r>
            <a:r>
              <a:rPr lang="fa-IR" sz="2800" dirty="0" smtClean="0">
                <a:cs typeface="B Zar" panose="00000400000000000000" pitchFamily="2" charset="-78"/>
              </a:rPr>
              <a:t>بامعنا بعد اعشار را نمایش می دهد و در ضمن  مضرب  زوج را نمایش می دهد مثلا وقتی در حد 0/000</a:t>
            </a:r>
            <a:r>
              <a:rPr lang="fa-IR" sz="2800" dirty="0" smtClean="0">
                <a:solidFill>
                  <a:srgbClr val="FF0000"/>
                </a:solidFill>
                <a:cs typeface="B Zar" panose="00000400000000000000" pitchFamily="2" charset="-78"/>
              </a:rPr>
              <a:t>2</a:t>
            </a:r>
            <a:r>
              <a:rPr lang="fa-IR" sz="2800" dirty="0" smtClean="0">
                <a:cs typeface="B Zar" panose="00000400000000000000" pitchFamily="2" charset="-78"/>
              </a:rPr>
              <a:t> داشت در این صورت....؟ اگر جواب نهایی با صورت 0/786</a:t>
            </a:r>
            <a:r>
              <a:rPr lang="fa-IR" sz="2800" dirty="0" smtClean="0">
                <a:solidFill>
                  <a:srgbClr val="FF0000"/>
                </a:solidFill>
                <a:cs typeface="B Zar" panose="00000400000000000000" pitchFamily="2" charset="-78"/>
              </a:rPr>
              <a:t>3</a:t>
            </a:r>
            <a:r>
              <a:rPr lang="fa-IR" sz="2800" dirty="0" smtClean="0">
                <a:cs typeface="B Zar" panose="00000400000000000000" pitchFamily="2" charset="-78"/>
              </a:rPr>
              <a:t> در آمد می توان آنرا به یکی از نزدیکترین  همسایگان زوج خود گرد کرد و هردو جواب </a:t>
            </a:r>
            <a:r>
              <a:rPr lang="fa-IR" sz="2800" dirty="0" smtClean="0">
                <a:solidFill>
                  <a:schemeClr val="bg2">
                    <a:lumMod val="10000"/>
                  </a:schemeClr>
                </a:solidFill>
                <a:cs typeface="B Zar" panose="00000400000000000000" pitchFamily="2" charset="-78"/>
              </a:rPr>
              <a:t>0/786</a:t>
            </a:r>
            <a:r>
              <a:rPr lang="fa-IR" sz="2800" dirty="0" smtClean="0">
                <a:solidFill>
                  <a:srgbClr val="FF0000"/>
                </a:solidFill>
                <a:cs typeface="B Zar" panose="00000400000000000000" pitchFamily="2" charset="-78"/>
              </a:rPr>
              <a:t>2</a:t>
            </a:r>
            <a:r>
              <a:rPr lang="fa-IR" sz="2800" dirty="0" smtClean="0">
                <a:cs typeface="B Zar" panose="00000400000000000000" pitchFamily="2" charset="-78"/>
              </a:rPr>
              <a:t> و 0/786</a:t>
            </a:r>
            <a:r>
              <a:rPr lang="fa-IR" sz="2800" dirty="0" smtClean="0">
                <a:solidFill>
                  <a:srgbClr val="FF0000"/>
                </a:solidFill>
                <a:cs typeface="B Zar" panose="00000400000000000000" pitchFamily="2" charset="-78"/>
              </a:rPr>
              <a:t>4</a:t>
            </a:r>
            <a:r>
              <a:rPr lang="fa-IR" sz="2800" dirty="0" smtClean="0">
                <a:cs typeface="B Zar" panose="00000400000000000000" pitchFamily="2" charset="-78"/>
              </a:rPr>
              <a:t> قابل قبول خواهد بود.   و برای مضارب فرد همین ترتیب عمل می کنیم.</a:t>
            </a:r>
            <a:endParaRPr lang="fa-IR" sz="2800" dirty="0">
              <a:cs typeface="B Zar" panose="00000400000000000000" pitchFamily="2" charset="-78"/>
            </a:endParaRPr>
          </a:p>
        </p:txBody>
      </p:sp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56179" y="3295650"/>
            <a:ext cx="609600" cy="609600"/>
          </a:xfrm>
          <a:prstGeom prst="rect">
            <a:avLst/>
          </a:prstGeom>
        </p:spPr>
      </p:pic>
      <p:sp>
        <p:nvSpPr>
          <p:cNvPr id="1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472410"/>
            <a:ext cx="9829800" cy="470866"/>
          </a:xfrm>
          <a:solidFill>
            <a:srgbClr val="0810B8"/>
          </a:solidFill>
          <a:ln>
            <a:solidFill>
              <a:schemeClr val="tx2"/>
            </a:solidFill>
          </a:ln>
        </p:spPr>
        <p:txBody>
          <a:bodyPr/>
          <a:lstStyle/>
          <a:p>
            <a:pPr algn="ctr" rtl="1"/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دانشگاه فنی و حرفه ای- آموزشکده فنی پسران اردبیل - درس :آزمایشگاه - فیزیک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مکانیک-  </a:t>
            </a:r>
            <a:r>
              <a:rPr lang="fa-IR" sz="1200" dirty="0" smtClean="0">
                <a:solidFill>
                  <a:srgbClr val="FFC000"/>
                </a:solidFill>
                <a:cs typeface="B Titr" pitchFamily="2" charset="-78"/>
              </a:rPr>
              <a:t>مدرس: سعید رسول زاده آبی بیگلو</a:t>
            </a:r>
            <a:endParaRPr lang="en-US" sz="1200" dirty="0">
              <a:solidFill>
                <a:srgbClr val="FFC000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457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70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1799</TotalTime>
  <Words>1098</Words>
  <Application>Microsoft Office PowerPoint</Application>
  <PresentationFormat>Widescreen</PresentationFormat>
  <Paragraphs>124</Paragraphs>
  <Slides>16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2  Titr</vt:lpstr>
      <vt:lpstr>Arial</vt:lpstr>
      <vt:lpstr>Arial Rounded MT Bold</vt:lpstr>
      <vt:lpstr>B Titr</vt:lpstr>
      <vt:lpstr>B Zar</vt:lpstr>
      <vt:lpstr>Calibri</vt:lpstr>
      <vt:lpstr>Calibri Light</vt:lpstr>
      <vt:lpstr>Cambria Math</vt:lpstr>
      <vt:lpstr>IranNastaliq</vt:lpstr>
      <vt:lpstr>Sultan K Light</vt:lpstr>
      <vt:lpstr>Times New Roman</vt:lpstr>
      <vt:lpstr>Titr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Moorche 30 DVDs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MRT www.Win2Farsi.com</dc:creator>
  <cp:lastModifiedBy>MRT www.Win2Farsi.com</cp:lastModifiedBy>
  <cp:revision>156</cp:revision>
  <dcterms:created xsi:type="dcterms:W3CDTF">2020-04-13T15:00:59Z</dcterms:created>
  <dcterms:modified xsi:type="dcterms:W3CDTF">2020-04-17T09:09:10Z</dcterms:modified>
</cp:coreProperties>
</file>