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2"/>
  </p:sldMasterIdLst>
  <p:sldIdLst>
    <p:sldId id="256" r:id="rId3"/>
    <p:sldId id="275" r:id="rId4"/>
    <p:sldId id="257" r:id="rId5"/>
    <p:sldId id="258" r:id="rId6"/>
    <p:sldId id="259" r:id="rId7"/>
    <p:sldId id="265" r:id="rId8"/>
    <p:sldId id="266" r:id="rId9"/>
    <p:sldId id="267" r:id="rId10"/>
    <p:sldId id="272" r:id="rId11"/>
    <p:sldId id="260" r:id="rId12"/>
    <p:sldId id="261" r:id="rId13"/>
    <p:sldId id="262" r:id="rId14"/>
    <p:sldId id="263" r:id="rId15"/>
    <p:sldId id="277" r:id="rId16"/>
    <p:sldId id="310" r:id="rId17"/>
    <p:sldId id="322" r:id="rId18"/>
    <p:sldId id="304" r:id="rId19"/>
    <p:sldId id="307" r:id="rId20"/>
    <p:sldId id="279" r:id="rId21"/>
    <p:sldId id="281" r:id="rId22"/>
    <p:sldId id="284" r:id="rId23"/>
    <p:sldId id="282" r:id="rId24"/>
    <p:sldId id="283" r:id="rId25"/>
    <p:sldId id="285" r:id="rId26"/>
    <p:sldId id="286" r:id="rId27"/>
    <p:sldId id="287" r:id="rId28"/>
    <p:sldId id="323" r:id="rId29"/>
    <p:sldId id="289" r:id="rId30"/>
    <p:sldId id="290" r:id="rId31"/>
    <p:sldId id="291" r:id="rId32"/>
    <p:sldId id="309" r:id="rId33"/>
    <p:sldId id="293" r:id="rId34"/>
    <p:sldId id="292" r:id="rId35"/>
    <p:sldId id="294" r:id="rId36"/>
    <p:sldId id="295" r:id="rId37"/>
    <p:sldId id="297" r:id="rId38"/>
    <p:sldId id="300" r:id="rId39"/>
    <p:sldId id="301" r:id="rId40"/>
    <p:sldId id="305" r:id="rId41"/>
    <p:sldId id="306" r:id="rId42"/>
    <p:sldId id="313" r:id="rId43"/>
    <p:sldId id="317" r:id="rId44"/>
    <p:sldId id="319" r:id="rId45"/>
    <p:sldId id="32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35" autoAdjust="0"/>
  </p:normalViewPr>
  <p:slideViewPr>
    <p:cSldViewPr>
      <p:cViewPr varScale="1">
        <p:scale>
          <a:sx n="68" d="100"/>
          <a:sy n="68" d="100"/>
        </p:scale>
        <p:origin x="16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3/5/2020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palapalhome.com/stdnts/shahrood-ut/contemporary-architecture/tatlins-brothe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www.newdesign.ir/images/2008-4-7-Wolkenbugel-Lissitzky-1925.jpg" TargetMode="External"/><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tars.rollins.edu/Foreign_Lang/Russian/tatlin.jpg"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http://palapalhome.com/stdnts/wp-content/uploads/2008/06/061108-1546-8.jpg" TargetMode="External"/><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67000"/>
            <a:ext cx="7772400" cy="1676400"/>
          </a:xfrm>
        </p:spPr>
        <p:txBody>
          <a:bodyPr/>
          <a:lstStyle/>
          <a:p>
            <a:pPr rtl="1"/>
            <a:r>
              <a:rPr lang="fa-IR" dirty="0" smtClean="0">
                <a:solidFill>
                  <a:schemeClr val="accent6">
                    <a:lumMod val="20000"/>
                    <a:lumOff val="80000"/>
                  </a:schemeClr>
                </a:solidFill>
              </a:rPr>
              <a:t>به نام او كه همه از اوييم</a:t>
            </a:r>
            <a:endParaRPr lang="en-US" dirty="0">
              <a:solidFill>
                <a:schemeClr val="accent6">
                  <a:lumMod val="20000"/>
                  <a:lumOff val="80000"/>
                </a:schemeClr>
              </a:solidFill>
            </a:endParaRPr>
          </a:p>
        </p:txBody>
      </p:sp>
    </p:spTree>
  </p:cSld>
  <p:clrMapOvr>
    <a:masterClrMapping/>
  </p:clrMapOvr>
  <p:transition advTm="1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5471160"/>
          </a:xfrm>
        </p:spPr>
        <p:txBody>
          <a:bodyPr>
            <a:normAutofit fontScale="92500" lnSpcReduction="10000"/>
          </a:bodyPr>
          <a:lstStyle/>
          <a:p>
            <a:pPr algn="r" rtl="1"/>
            <a:r>
              <a:rPr lang="fa-IR" b="1" dirty="0" smtClean="0"/>
              <a:t>● نحوة گسترش کانستراکتیویسم در عرصه های معماری: </a:t>
            </a:r>
            <a:br>
              <a:rPr lang="fa-IR" b="1" dirty="0" smtClean="0"/>
            </a:br>
            <a:r>
              <a:rPr lang="fa-IR" b="1" dirty="0" smtClean="0"/>
              <a:t>با اوج گیری اندیشه های آزادی طلبانه که در طی زمان شکل گرفت و همگام با گسترش عرصه های صنعت و وقوع انقلاب کبیر روسیه، رهبران انقلاب که معتقد به آزادی و اختیار انسانها بودند پس از پیروزی شروع به گسترش مبانی فلسفی خود در هنرهاییکه جنبه های بصری داشتند از جمله معماری، نقاشی و ... کردند. </a:t>
            </a:r>
            <a:br>
              <a:rPr lang="fa-IR" b="1" dirty="0" smtClean="0"/>
            </a:br>
            <a:r>
              <a:rPr lang="fa-IR" b="1" dirty="0" smtClean="0"/>
              <a:t>حتی این تأثیرات به لایه های اجتماعی و روانشناسی جامعه نیز نفوذ کرد این تأثیرات که ناشی از آرمانهای انقلابیون بود در تمامی لایه های اجتماعی، روانشناسی و ... وجود داشت که تأثیرآن بر معماری بحث شد. </a:t>
            </a:r>
            <a:br>
              <a:rPr lang="fa-IR" b="1" dirty="0" smtClean="0"/>
            </a:br>
            <a:endParaRPr lang="en-US" dirty="0"/>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66360"/>
          </a:xfrm>
        </p:spPr>
        <p:txBody>
          <a:bodyPr/>
          <a:lstStyle/>
          <a:p>
            <a:pPr algn="r" rtl="1"/>
            <a:r>
              <a:rPr lang="fa-IR" b="1" dirty="0" smtClean="0"/>
              <a:t>● حرکت های موثر بر جنبش کانستراکتیویسم : </a:t>
            </a:r>
            <a:br>
              <a:rPr lang="fa-IR" b="1" dirty="0" smtClean="0"/>
            </a:br>
            <a:r>
              <a:rPr lang="fa-IR" b="1" dirty="0" smtClean="0"/>
              <a:t>▪ کوبیسم </a:t>
            </a:r>
            <a:br>
              <a:rPr lang="fa-IR" b="1" dirty="0" smtClean="0"/>
            </a:br>
            <a:r>
              <a:rPr lang="fa-IR" b="1" dirty="0" smtClean="0"/>
              <a:t>▪ فیوتریسم </a:t>
            </a:r>
            <a:br>
              <a:rPr lang="fa-IR" b="1" dirty="0" smtClean="0"/>
            </a:br>
            <a:r>
              <a:rPr lang="fa-IR" b="1" dirty="0" smtClean="0"/>
              <a:t>▪ سوپر ماتیسم </a:t>
            </a:r>
            <a:endParaRPr lang="en-US"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94960"/>
          </a:xfrm>
        </p:spPr>
        <p:txBody>
          <a:bodyPr>
            <a:normAutofit fontScale="85000" lnSpcReduction="20000"/>
          </a:bodyPr>
          <a:lstStyle/>
          <a:p>
            <a:pPr algn="r" rtl="1"/>
            <a:r>
              <a:rPr lang="fa-IR" b="1" dirty="0" smtClean="0"/>
              <a:t>الف) تعریف کوبیسم : </a:t>
            </a:r>
            <a:br>
              <a:rPr lang="fa-IR" b="1" dirty="0" smtClean="0"/>
            </a:br>
            <a:r>
              <a:rPr lang="fa-IR" b="1" dirty="0" smtClean="0"/>
              <a:t>حرکت هنری در نقاشی و مجسمه سازی در اوایل قرن بیستم که در راستای کاستن از ظرافت های فرم های طبیعی و تبدیل آنها به فرمهای انتزاعی که اغلب ساختار هندسی دارند و به صورت </a:t>
            </a:r>
            <a:r>
              <a:rPr lang="en-US" b="1" dirty="0" err="1" smtClean="0"/>
              <a:t>discret</a:t>
            </a:r>
            <a:r>
              <a:rPr lang="en-US" b="1" dirty="0" smtClean="0"/>
              <a:t> planes</a:t>
            </a:r>
            <a:r>
              <a:rPr lang="fa-IR" b="1" dirty="0" smtClean="0"/>
              <a:t> رنگ شده است . و بر پایه اشکال انتزاعی در راستای عمودی و افقی بیان می شده اند </a:t>
            </a:r>
            <a:endParaRPr lang="en-US" b="1" dirty="0" smtClean="0"/>
          </a:p>
          <a:p>
            <a:pPr algn="r" rtl="1"/>
            <a:endParaRPr lang="en-US" b="1" dirty="0" smtClean="0"/>
          </a:p>
          <a:p>
            <a:pPr algn="r" rtl="1"/>
            <a:r>
              <a:rPr lang="fa-IR" b="1" dirty="0" smtClean="0"/>
              <a:t>ب) تعریف فیوتریسم : </a:t>
            </a:r>
            <a:br>
              <a:rPr lang="fa-IR" b="1" dirty="0" smtClean="0"/>
            </a:br>
            <a:r>
              <a:rPr lang="fa-IR" b="1" dirty="0" smtClean="0"/>
              <a:t>اعتقاد به این که معنی زندگی و تکامل انسانها در آینده است، نه در حال و گذشته ! </a:t>
            </a:r>
            <a:br>
              <a:rPr lang="fa-IR" b="1" dirty="0" smtClean="0"/>
            </a:br>
            <a:r>
              <a:rPr lang="fa-IR" b="1" dirty="0" smtClean="0"/>
              <a:t>حرکتی هنری درسال ۱۹۱۰ از ایتالیا شروع شد که هدف آن بیان انرژی، دینامیک و حرکت و کیفیت های خشن زندگی معاصر مخصوصاً نشان دهنده حرکت و نیروی عصر صنعتی مدرن بود. </a:t>
            </a:r>
            <a:br>
              <a:rPr lang="fa-IR" b="1" dirty="0" smtClean="0"/>
            </a:br>
            <a:endParaRPr lang="en-US" dirty="0"/>
          </a:p>
        </p:txBody>
      </p:sp>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18760"/>
          </a:xfrm>
        </p:spPr>
        <p:txBody>
          <a:bodyPr>
            <a:normAutofit lnSpcReduction="10000"/>
          </a:bodyPr>
          <a:lstStyle/>
          <a:p>
            <a:pPr algn="r" rtl="1"/>
            <a:r>
              <a:rPr lang="fa-IR" b="1" dirty="0" smtClean="0"/>
              <a:t>ج) تعریف سوپرماتیسم: </a:t>
            </a:r>
            <a:br>
              <a:rPr lang="fa-IR" b="1" dirty="0" smtClean="0"/>
            </a:br>
            <a:r>
              <a:rPr lang="fa-IR" b="1" dirty="0" smtClean="0"/>
              <a:t>حرکت هنر روسی که بوسیله مالویچ پایه گذاری شد. </a:t>
            </a:r>
            <a:br>
              <a:rPr lang="fa-IR" b="1" dirty="0" smtClean="0"/>
            </a:br>
            <a:r>
              <a:rPr lang="fa-IR" b="1" dirty="0" smtClean="0"/>
              <a:t>د) ویژگی های سوپرماتیسم : </a:t>
            </a:r>
            <a:br>
              <a:rPr lang="fa-IR" b="1" dirty="0" smtClean="0"/>
            </a:br>
            <a:r>
              <a:rPr lang="fa-IR" b="1" dirty="0" smtClean="0"/>
              <a:t>۱) هنر بدون شیئی خاص </a:t>
            </a:r>
            <a:br>
              <a:rPr lang="fa-IR" b="1" dirty="0" smtClean="0"/>
            </a:br>
            <a:r>
              <a:rPr lang="fa-IR" b="1" dirty="0" smtClean="0"/>
              <a:t>۲) رهایی هنر از نشان دادن جهان (مناظر و اشیا) </a:t>
            </a:r>
            <a:br>
              <a:rPr lang="fa-IR" b="1" dirty="0" smtClean="0"/>
            </a:br>
            <a:r>
              <a:rPr lang="fa-IR" b="1" dirty="0" smtClean="0"/>
              <a:t>۳) اشکال هندسی که روی بوم نقاشی می شد. </a:t>
            </a:r>
            <a:br>
              <a:rPr lang="fa-IR" b="1" dirty="0" smtClean="0"/>
            </a:br>
            <a:r>
              <a:rPr lang="fa-IR" b="1" dirty="0" smtClean="0"/>
              <a:t>۴) مطالعه فرم ها و هنریکه مربوط به اشکال هندسی و رنگ می شود. </a:t>
            </a:r>
            <a:br>
              <a:rPr lang="fa-IR" b="1" dirty="0" smtClean="0"/>
            </a:br>
            <a:r>
              <a:rPr lang="fa-IR" b="1" dirty="0" smtClean="0"/>
              <a:t>۵) تأثیر زیاد در گسترش هنر مدرن در اروپا، معماری و طراحی صنعتی.</a:t>
            </a:r>
            <a:endParaRPr lang="en-US" dirty="0"/>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3400" y="228600"/>
            <a:ext cx="8077200" cy="1752600"/>
          </a:xfrm>
        </p:spPr>
        <p:txBody>
          <a:bodyPr>
            <a:noAutofit/>
          </a:bodyPr>
          <a:lstStyle/>
          <a:p>
            <a:pPr algn="r" rtl="1"/>
            <a:r>
              <a:rPr lang="fa-IR" sz="2800" dirty="0" smtClean="0"/>
              <a:t>یکی ازاولین و معروف ترین آثار کانستراکتیویست ها بنای یادبود سومین کنگره بین المللی کمونیست در مسکو است که در سال 1921 به وسیله"ولادمیرتاتلین" طراحی </a:t>
            </a:r>
            <a:r>
              <a:rPr lang="en-US" sz="2800" dirty="0" smtClean="0"/>
              <a:t>  </a:t>
            </a:r>
            <a:r>
              <a:rPr lang="fa-IR" sz="2800" dirty="0" smtClean="0"/>
              <a:t>شد.</a:t>
            </a:r>
            <a:endParaRPr lang="en-US" sz="2800" dirty="0"/>
          </a:p>
        </p:txBody>
      </p:sp>
      <p:pic>
        <p:nvPicPr>
          <p:cNvPr id="2050" name="Picture 2" descr="برج تاتلین - انترناسیونال سوم"/>
          <p:cNvPicPr>
            <a:picLocks noGrp="1" noChangeAspect="1" noChangeArrowheads="1"/>
          </p:cNvPicPr>
          <p:nvPr>
            <p:ph type="pic" idx="1"/>
          </p:nvPr>
        </p:nvPicPr>
        <p:blipFill>
          <a:blip r:embed="rId2"/>
          <a:srcRect t="23350" b="23350"/>
          <a:stretch>
            <a:fillRect/>
          </a:stretch>
        </p:blipFill>
        <p:spPr bwMode="auto">
          <a:xfrm>
            <a:off x="914400" y="2667000"/>
            <a:ext cx="4419600" cy="3191933"/>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061108-1546-10"/>
          <p:cNvPicPr>
            <a:picLocks noGrp="1" noChangeAspect="1" noChangeArrowheads="1"/>
          </p:cNvPicPr>
          <p:nvPr>
            <p:ph type="pic" idx="1"/>
          </p:nvPr>
        </p:nvPicPr>
        <p:blipFill>
          <a:blip r:embed="rId2"/>
          <a:srcRect l="1141" r="1141"/>
          <a:stretch>
            <a:fillRect/>
          </a:stretch>
        </p:blipFill>
        <p:spPr bwMode="auto">
          <a:xfrm>
            <a:off x="1905000" y="1371600"/>
            <a:ext cx="5486400" cy="44196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lnSpcReduction="10000"/>
          </a:bodyPr>
          <a:lstStyle/>
          <a:p>
            <a:pPr algn="r" rtl="1"/>
            <a:r>
              <a:rPr lang="fa-IR" dirty="0" smtClean="0"/>
              <a:t>این بنای یاد بود در حدود 390 متر ارتفاع داشت یعنی 9 متر بلند تر از برج ایفل، این برج در طی حرکت مارپیچی که نمادی از تکرار تاریخ بود پیش می رفت و ساختمان شیشه ای پارلمان را در قلب خود جای می داداین بنا به برج تاتلین یا </a:t>
            </a:r>
            <a:r>
              <a:rPr lang="en-US" dirty="0" err="1" smtClean="0"/>
              <a:t>Tatlin</a:t>
            </a:r>
            <a:r>
              <a:rPr lang="en-US" dirty="0" smtClean="0"/>
              <a:t> Tower</a:t>
            </a:r>
            <a:r>
              <a:rPr lang="fa-IR" dirty="0" smtClean="0"/>
              <a:t> نیز معروف است.</a:t>
            </a:r>
            <a:endParaRPr lang="en-US" dirty="0" smtClean="0"/>
          </a:p>
          <a:p>
            <a:pPr algn="r" rtl="1"/>
            <a:r>
              <a:rPr lang="fa-IR" dirty="0" smtClean="0"/>
              <a:t>قاب مارپیچی آن، چهار تالار که باسرعت های مختلف در حال چرخیدن بودند را در خود جای می داد. تالار پایین تر که قرار بود در سال یک بار بچرخد برای برگزاری کنفرانس ها در نظر گرفته شده بود در تراز بعدی هرمی خمیده طراحی شده بود که در ماه یک بار می چرخید وبرای قوه مجریه در نظر گرفته شده بود. آخرین تراز با یک چرخش در روز مرکز اطلاعات را در بر می گرفت</a:t>
            </a:r>
            <a:endParaRPr lang="en-US" dirty="0" smtClean="0"/>
          </a:p>
          <a:p>
            <a:pPr algn="r" rtl="1"/>
            <a:endParaRPr lang="en-US" dirty="0"/>
          </a:p>
        </p:txBody>
      </p:sp>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3886200"/>
          </a:xfrm>
        </p:spPr>
        <p:txBody>
          <a:bodyPr/>
          <a:lstStyle/>
          <a:p>
            <a:pPr algn="r" rtl="1"/>
            <a:r>
              <a:rPr lang="fa-IR" dirty="0" smtClean="0"/>
              <a:t>به طور کلی نقطه ی آغاز این گروه ، برخی از نقشهای چسباندنی (کولاژ) بود که با استفاده از اشیای پراکنده ی قابل تشخیص مانند انواع بطری ، لوله و گیتار ساخته می شد . تا اینکه به طرح بنای یادبود بزرگ اینترناسیونال سوم رسید . که به عنوان اصیل ترین کار ساختارگرایی و معروفترین اثر آن که نماد این سبک نیز می باشد محسوب می شود .</a:t>
            </a:r>
            <a:endParaRPr lang="en-US" dirty="0" smtClean="0"/>
          </a:p>
          <a:p>
            <a:pPr algn="r" rtl="1"/>
            <a:endParaRPr lang="en-US" dirty="0"/>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760"/>
          </a:xfrm>
        </p:spPr>
        <p:txBody>
          <a:bodyPr>
            <a:normAutofit lnSpcReduction="10000"/>
          </a:bodyPr>
          <a:lstStyle/>
          <a:p>
            <a:pPr algn="r" rtl="1"/>
            <a:r>
              <a:rPr lang="fa-IR" dirty="0" smtClean="0">
                <a:hlinkClick r:id="rId2" tooltip="ولادیمیر تاتلین"/>
              </a:rPr>
              <a:t>ولادیمیر تاتلین</a:t>
            </a:r>
            <a:r>
              <a:rPr lang="fa-IR" dirty="0" smtClean="0"/>
              <a:t> یکی از پیشگامان این سبک وقتی در ۱۹/۳ پیکاسو را ملاقات می کرد برخی از نقش های چسباندنی را هم دید . او پس از بازگشت به مسکو ، نقشهای چسباندنی بجسته ای ساخت ، که وجه تمایزشان یا کار پیکاسو این بود که وی هرگونه موضوع غالب شبیه سازی و اشیای قابل تشخیص را از آنها حذف کرده بود . ترکیب بندی تاتلین تماماً انتزاعی و در نوع خود ، نخستین بودند .</a:t>
            </a:r>
            <a:endParaRPr lang="en-US" dirty="0" smtClean="0"/>
          </a:p>
          <a:p>
            <a:pPr algn="r" rtl="1"/>
            <a:r>
              <a:rPr lang="fa-IR" dirty="0" smtClean="0"/>
              <a:t>از هین جا بود که جنبش کانستراکتیویسم شکل گرفت .</a:t>
            </a:r>
            <a:endParaRPr lang="en-US" dirty="0" smtClean="0"/>
          </a:p>
          <a:p>
            <a:pPr algn="r" rtl="1"/>
            <a:r>
              <a:rPr lang="fa-IR" dirty="0" smtClean="0"/>
              <a:t>تاتلین روح فعل گروهی از کانتراکتیویستهای پیشرو بود که فعالیتش در سال ۱۹۲۲ از طرف دولت نوپای اتحاد شوروی محدود گردید .</a:t>
            </a:r>
            <a:endParaRPr lang="en-US" dirty="0" smtClean="0"/>
          </a:p>
          <a:p>
            <a:pPr algn="r" rtl="1"/>
            <a:endParaRPr lang="en-US" dirty="0"/>
          </a:p>
        </p:txBody>
      </p:sp>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029200"/>
          </a:xfrm>
        </p:spPr>
        <p:txBody>
          <a:bodyPr/>
          <a:lstStyle/>
          <a:p>
            <a:pPr algn="r" rtl="1"/>
            <a:r>
              <a:rPr lang="fa-IR" dirty="0" smtClean="0"/>
              <a:t>در کنار تفکرات اصلی کانستراکتویسیم، تفکراتی در ارتباط با </a:t>
            </a:r>
            <a:r>
              <a:rPr lang="en-US" dirty="0" err="1" smtClean="0"/>
              <a:t>Productivism</a:t>
            </a:r>
            <a:r>
              <a:rPr lang="fa-IR" dirty="0" smtClean="0"/>
              <a:t>، تفکرات </a:t>
            </a:r>
            <a:r>
              <a:rPr lang="en-US" dirty="0" smtClean="0"/>
              <a:t>Consumerism</a:t>
            </a:r>
            <a:r>
              <a:rPr lang="fa-IR" dirty="0" smtClean="0"/>
              <a:t>، و همچنین تأثیرات کانستراکتیویسم بر سینما، فوتومونتاژ و طراحی گرافیک قابل مشاهده است.</a:t>
            </a:r>
            <a:endParaRPr lang="en-US" dirty="0" smtClean="0"/>
          </a:p>
          <a:p>
            <a:pPr rtl="1"/>
            <a:endParaRPr lang="en-US" dirty="0" smtClean="0"/>
          </a:p>
          <a:p>
            <a:pPr algn="r" rtl="1"/>
            <a:r>
              <a:rPr lang="fa-IR" dirty="0" smtClean="0"/>
              <a:t>در دهه 30 با توجه به مهاجرت عده ای از هنرمندان کانستراکتیویست از شوروی به تدریج این نهضت از رونق افتاد اما اثراتش در هنر و معماری معاصر، هنوز باقی است</a:t>
            </a:r>
            <a:r>
              <a:rPr lang="en-US" dirty="0" smtClean="0"/>
              <a:t>.</a:t>
            </a:r>
            <a:endParaRPr lang="en-US" dirty="0"/>
          </a:p>
        </p:txBody>
      </p:sp>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کانستراکتیویسم(1917-1932)</a:t>
            </a:r>
          </a:p>
          <a:p>
            <a:pPr algn="r" rtl="1"/>
            <a:endParaRPr lang="fa-IR" dirty="0" smtClean="0"/>
          </a:p>
          <a:p>
            <a:pPr algn="r" rtl="1"/>
            <a:endParaRPr lang="fa-IR" dirty="0" smtClean="0"/>
          </a:p>
          <a:p>
            <a:pPr algn="r" rtl="1"/>
            <a:r>
              <a:rPr lang="en-US" dirty="0" smtClean="0"/>
              <a:t>Constructivism</a:t>
            </a:r>
            <a:endParaRPr lang="fa-IR" dirty="0" smtClean="0"/>
          </a:p>
          <a:p>
            <a:endParaRPr lang="fa-IR" dirty="0" smtClean="0"/>
          </a:p>
          <a:p>
            <a:pPr algn="r" rtl="1"/>
            <a:endParaRPr lang="en-US" dirty="0"/>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47360"/>
          </a:xfrm>
        </p:spPr>
        <p:txBody>
          <a:bodyPr>
            <a:normAutofit/>
          </a:bodyPr>
          <a:lstStyle/>
          <a:p>
            <a:pPr algn="r" rtl="1"/>
            <a:r>
              <a:rPr lang="fa-IR" dirty="0" smtClean="0"/>
              <a:t>در فرانسه وهلند وسوييس و انگلستان نمونه هايي از ساختمان ها به اين سبك اجرا شد.ساختمان هاي هانزماير و الترگروپيوس در آلمان كه با اسكلت فلزي وپوسته شيشه اي ساخته شده بودند شباهت زيادي به كارهاي كانستراكتيويست ها دارد .در امريكا در فيلاد دلفيا طرح ساختمان انجمن وجوه پس انداز تحت تاثير معماري كانستراكتيويسم بوده است.از اوايل دهه سي معماري كانستراكتيوسم رو به افول گذارد. وبه جاي آن مجددا رجعت به گذشته وتاريخ گرايي وبالاخص سبك نئوكلاسيك در شوروي مورد توجه قرار گرفت.</a:t>
            </a:r>
            <a:endParaRPr lang="en-US" dirty="0" smtClean="0"/>
          </a:p>
          <a:p>
            <a:pPr algn="r" rtl="1"/>
            <a:endParaRPr lang="en-US" dirty="0"/>
          </a:p>
        </p:txBody>
      </p:sp>
    </p:spTree>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9144000"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9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http://www.newdesign.ir/images/2008-4-7-Wolkenbugel-Lissitzky-1925.jpg"/>
          <p:cNvPicPr>
            <a:picLocks noChangeAspect="1" noChangeArrowheads="1"/>
          </p:cNvPicPr>
          <p:nvPr/>
        </p:nvPicPr>
        <p:blipFill>
          <a:blip r:embed="rId2" r:link="rId3"/>
          <a:srcRect/>
          <a:stretch>
            <a:fillRect/>
          </a:stretch>
        </p:blipFill>
        <p:spPr bwMode="auto">
          <a:xfrm>
            <a:off x="990600" y="1066800"/>
            <a:ext cx="3943350" cy="2819400"/>
          </a:xfrm>
          <a:prstGeom prst="rect">
            <a:avLst/>
          </a:prstGeom>
          <a:noFill/>
        </p:spPr>
      </p:pic>
      <p:sp>
        <p:nvSpPr>
          <p:cNvPr id="10" name="Rectangle 9"/>
          <p:cNvSpPr/>
          <p:nvPr/>
        </p:nvSpPr>
        <p:spPr>
          <a:xfrm>
            <a:off x="2667000" y="4495800"/>
            <a:ext cx="5880945" cy="369332"/>
          </a:xfrm>
          <a:prstGeom prst="rect">
            <a:avLst/>
          </a:prstGeom>
        </p:spPr>
        <p:txBody>
          <a:bodyPr wrap="square">
            <a:spAutoFit/>
          </a:bodyPr>
          <a:lstStyle/>
          <a:p>
            <a:pPr algn="r" rtl="1"/>
            <a:r>
              <a:rPr lang="fa-IR" dirty="0" smtClean="0"/>
              <a:t>بنای</a:t>
            </a:r>
            <a:r>
              <a:rPr lang="en-US" dirty="0" smtClean="0"/>
              <a:t> </a:t>
            </a:r>
            <a:r>
              <a:rPr lang="en-US" dirty="0" err="1" smtClean="0"/>
              <a:t>Wolkenbuge</a:t>
            </a:r>
            <a:r>
              <a:rPr lang="en-US" dirty="0" smtClean="0"/>
              <a:t> </a:t>
            </a:r>
            <a:r>
              <a:rPr lang="fa-IR" dirty="0" smtClean="0"/>
              <a:t>توسط ال لیستزکی</a:t>
            </a:r>
            <a:endParaRPr lang="en-US" dirty="0"/>
          </a:p>
        </p:txBody>
      </p:sp>
    </p:spTree>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94960"/>
          </a:xfrm>
        </p:spPr>
        <p:txBody>
          <a:bodyPr/>
          <a:lstStyle/>
          <a:p>
            <a:pPr algn="r" rtl="1"/>
            <a:r>
              <a:rPr lang="fa-IR" dirty="0" smtClean="0"/>
              <a:t>جریان های هنری اوایل قرن بیستم پیش گویانی بودند که ازآینده خبر دادند وبه زمان پیوستند. چیزی که در دهه های بعد به نام هنر و معماری مدرن از میان این جریان ها برخاست رؤیای دور و دراز این موج های جوان بود. زلزله هایی مانند فوتوریسم، کوبیسم، کانستراکتیویسم، داستیل، دادا و.... پس لرزه هایی برای هنر یک قرن باقی گذاشتند که مرزها را طی کردند و جهانی شدند</a:t>
            </a:r>
            <a:r>
              <a:rPr lang="en-US" dirty="0" smtClean="0"/>
              <a:t>.</a:t>
            </a:r>
            <a:br>
              <a:rPr lang="en-US" dirty="0" smtClean="0"/>
            </a:br>
            <a:endParaRPr lang="en-US" dirty="0"/>
          </a:p>
        </p:txBody>
      </p:sp>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47360"/>
          </a:xfrm>
        </p:spPr>
        <p:txBody>
          <a:bodyPr>
            <a:normAutofit/>
          </a:bodyPr>
          <a:lstStyle/>
          <a:p>
            <a:pPr algn="r" rtl="1"/>
            <a:r>
              <a:rPr lang="fa-IR" dirty="0" smtClean="0"/>
              <a:t>واژه کانستراکتیویسم به معنی سازندگی، دو منظور این مکتب را می رساند که یکی بر این تأکید داشت که هنر ناشی از الهام درونی و ضمیر ناخودآگاه نیست که فی البداهه خلق شود</a:t>
            </a:r>
            <a:r>
              <a:rPr lang="en-US" dirty="0" smtClean="0"/>
              <a:t>.</a:t>
            </a:r>
          </a:p>
          <a:p>
            <a:pPr algn="r" rtl="1"/>
            <a:endParaRPr lang="en-US" dirty="0" smtClean="0"/>
          </a:p>
          <a:p>
            <a:pPr algn="r" rtl="1"/>
            <a:endParaRPr lang="en-US" dirty="0" smtClean="0"/>
          </a:p>
          <a:p>
            <a:pPr algn="r" rtl="1"/>
            <a:r>
              <a:rPr lang="fa-IR" dirty="0" smtClean="0"/>
              <a:t>پس باید آن را آگاهانه و از سر قصد ساخت و دومی می گفت تقلید از طبیعت به هیچ صورت پذیرفته نیست زیرا در آن سازندگی وجود ندارد و به علاوه دوربین عکاسی به بهترین وجه این کار را انجام می دهد</a:t>
            </a:r>
            <a:r>
              <a:rPr lang="en-US" dirty="0" smtClean="0"/>
              <a:t>. </a:t>
            </a:r>
            <a:br>
              <a:rPr lang="en-US" dirty="0" smtClean="0"/>
            </a:br>
            <a:endParaRPr lang="en-US" dirty="0"/>
          </a:p>
        </p:txBody>
      </p:sp>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229600" cy="3261360"/>
          </a:xfrm>
        </p:spPr>
        <p:txBody>
          <a:bodyPr/>
          <a:lstStyle/>
          <a:p>
            <a:pPr algn="r" rtl="1"/>
            <a:r>
              <a:rPr lang="fa-IR" dirty="0" smtClean="0"/>
              <a:t>کانستراکتیویست ها بر این باور بودند که ذوق و استعدادشان باید در خدمت به خلق به کار گرفته شود مثل معماری،طراحی صنعتی و... به این دیدگاه لقب</a:t>
            </a:r>
            <a:r>
              <a:rPr lang="en-US" dirty="0" smtClean="0"/>
              <a:t> </a:t>
            </a:r>
            <a:r>
              <a:rPr lang="en-US" dirty="0" err="1" smtClean="0"/>
              <a:t>Productivists</a:t>
            </a:r>
            <a:r>
              <a:rPr lang="en-US" dirty="0" smtClean="0"/>
              <a:t> </a:t>
            </a:r>
            <a:r>
              <a:rPr lang="fa-IR" dirty="0" smtClean="0"/>
              <a:t>را داده اند که بین طرفداران روسی این تفکر یعنی افرادی چون ولادیمیر تاتلین، الکساندر رودچنکو، ال لیسیتزکی و واروارا استپانوا مطرح بود</a:t>
            </a:r>
            <a:r>
              <a:rPr lang="en-US" dirty="0" smtClean="0"/>
              <a:t>.</a:t>
            </a:r>
          </a:p>
          <a:p>
            <a:pPr algn="r" rtl="1"/>
            <a:endParaRPr lang="en-US" dirty="0" smtClean="0"/>
          </a:p>
        </p:txBody>
      </p:sp>
    </p:spTree>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lnSpcReduction="10000"/>
          </a:bodyPr>
          <a:lstStyle/>
          <a:p>
            <a:pPr algn="r" rtl="1"/>
            <a:r>
              <a:rPr lang="fa-IR" dirty="0" smtClean="0"/>
              <a:t>در اوائل دهه 1920عده ای از هنرمندان اروپایی این مکتب به خاطر اختلاف نظر و همچنین سیستم حکومت، شوروی را ترک کردند و شاخه اروپایی این نهضت نام گرفتند که از معروف ترین آنها برادران پوزنر (پوسنر</a:t>
            </a:r>
            <a:r>
              <a:rPr lang="en-US" dirty="0" smtClean="0"/>
              <a:t> Pevsner) </a:t>
            </a:r>
            <a:r>
              <a:rPr lang="fa-IR" dirty="0" smtClean="0"/>
              <a:t>را می توان نام برد تفاوت اساسی شاخه اروپایی و کانستراکتیویست های روسی در این بود که کانستراکتیویست های روسی که تحت تأثیر مارکسیست به فایده اجتماعی هنر معتقد بودند اما هنرمندان شاخه اروپایی مانند برادران پوزنر اعتقاد داشتند فایده هنرغیر مستقیم است. ولادمیر تاتلین نماینده شاخه روسی و برادران پوزنر از معروف ترین چهره های شاخه اروپایی بودند</a:t>
            </a:r>
            <a:r>
              <a:rPr lang="en-US" dirty="0" smtClean="0"/>
              <a:t>.</a:t>
            </a:r>
            <a:br>
              <a:rPr lang="en-US" dirty="0" smtClean="0"/>
            </a:br>
            <a:endParaRPr lang="en-US" dirty="0"/>
          </a:p>
        </p:txBody>
      </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038600"/>
          </a:xfrm>
        </p:spPr>
        <p:txBody>
          <a:bodyPr/>
          <a:lstStyle/>
          <a:p>
            <a:pPr algn="r" rtl="1"/>
            <a:r>
              <a:rPr lang="fa-IR" dirty="0" smtClean="0"/>
              <a:t>آنتوان و نوام پوزنر مجسمه سازان کانستراکتیویست در سال 1920 بیانیه رئالیستی خود را در روسیه صادر کردند و پس از آن نائوم پوزنر که بعدها به نام نائوم گابو مشهور شد اولین مجسمه متحرک را ابداع کرد</a:t>
            </a:r>
            <a:r>
              <a:rPr lang="en-US" dirty="0" smtClean="0"/>
              <a:t>.</a:t>
            </a:r>
            <a:br>
              <a:rPr lang="en-US" dirty="0" smtClean="0"/>
            </a:br>
            <a:r>
              <a:rPr lang="fa-IR" dirty="0" smtClean="0"/>
              <a:t>معماری کانستراکتیویستی با تأکید بر شفافیت، حرکت، ویژگی مصالح، استفاده از شیشه و فولاد و مصالح زاده تکنولوژی آن روزها به دنیا آمد</a:t>
            </a:r>
            <a:r>
              <a:rPr lang="en-US" dirty="0" smtClean="0"/>
              <a:t>.</a:t>
            </a:r>
            <a:endParaRPr lang="en-US" dirty="0"/>
          </a:p>
        </p:txBody>
      </p:sp>
    </p:spTree>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1"/>
            <a:r>
              <a:rPr lang="en-US" dirty="0" err="1" smtClean="0"/>
              <a:t>Naum</a:t>
            </a:r>
            <a:r>
              <a:rPr lang="en-US" dirty="0" smtClean="0"/>
              <a:t> Gabo</a:t>
            </a:r>
            <a:endParaRPr lang="en-US" dirty="0"/>
          </a:p>
        </p:txBody>
      </p:sp>
      <p:sp>
        <p:nvSpPr>
          <p:cNvPr id="4" name="Text Placeholder 3"/>
          <p:cNvSpPr>
            <a:spLocks noGrp="1"/>
          </p:cNvSpPr>
          <p:nvPr>
            <p:ph type="body" sz="half" idx="2"/>
          </p:nvPr>
        </p:nvSpPr>
        <p:spPr/>
        <p:txBody>
          <a:bodyPr>
            <a:normAutofit/>
          </a:bodyPr>
          <a:lstStyle/>
          <a:p>
            <a:r>
              <a:rPr lang="fa-IR" sz="2800" dirty="0" smtClean="0"/>
              <a:t>نائوم گابو</a:t>
            </a:r>
            <a:endParaRPr lang="en-US" sz="2800" dirty="0"/>
          </a:p>
        </p:txBody>
      </p:sp>
      <p:pic>
        <p:nvPicPr>
          <p:cNvPr id="5" name="Picture Placeholder 4" descr="http://agheli.com/e-images/Gabo%20(1).jpg"/>
          <p:cNvPicPr>
            <a:picLocks noGrp="1"/>
          </p:cNvPicPr>
          <p:nvPr>
            <p:ph type="pic" idx="1"/>
          </p:nvPr>
        </p:nvPicPr>
        <p:blipFill>
          <a:blip r:embed="rId2"/>
          <a:srcRect t="16537" b="16537"/>
          <a:stretch>
            <a:fillRect/>
          </a:stretch>
        </p:blipFill>
        <p:spPr bwMode="auto">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alevich%20-%20Suprematism"/>
          <p:cNvPicPr>
            <a:picLocks noGrp="1" noChangeAspect="1" noChangeArrowheads="1"/>
          </p:cNvPicPr>
          <p:nvPr>
            <p:ph type="pic" idx="1"/>
          </p:nvPr>
        </p:nvPicPr>
        <p:blipFill>
          <a:blip r:embed="rId2"/>
          <a:srcRect t="23996" b="23996"/>
          <a:stretch>
            <a:fillRect/>
          </a:stretch>
        </p:blipFill>
        <p:spPr bwMode="auto">
          <a:xfrm>
            <a:off x="1828800" y="914400"/>
            <a:ext cx="5867400" cy="5108575"/>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osterpic"/>
          <p:cNvPicPr>
            <a:picLocks noGrp="1" noChangeAspect="1" noChangeArrowheads="1"/>
          </p:cNvPicPr>
          <p:nvPr>
            <p:ph type="pic" idx="1"/>
          </p:nvPr>
        </p:nvPicPr>
        <p:blipFill>
          <a:blip r:embed="rId2"/>
          <a:srcRect t="25106" b="25106"/>
          <a:stretch>
            <a:fillRect/>
          </a:stretch>
        </p:blipFill>
        <p:spPr bwMode="auto">
          <a:xfrm>
            <a:off x="1828800" y="1524000"/>
            <a:ext cx="5486400" cy="4270375"/>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94960"/>
          </a:xfrm>
        </p:spPr>
        <p:txBody>
          <a:bodyPr>
            <a:normAutofit fontScale="92500" lnSpcReduction="10000"/>
          </a:bodyPr>
          <a:lstStyle/>
          <a:p>
            <a:pPr algn="r" rtl="1"/>
            <a:r>
              <a:rPr lang="fa-IR" b="1" dirty="0" smtClean="0"/>
              <a:t/>
            </a:r>
            <a:br>
              <a:rPr lang="fa-IR" b="1" dirty="0" smtClean="0"/>
            </a:br>
            <a:r>
              <a:rPr lang="fa-IR" b="1" dirty="0" smtClean="0"/>
              <a:t>● ساختار لغوی کلمه </a:t>
            </a:r>
            <a:r>
              <a:rPr lang="en-US" b="1" dirty="0" smtClean="0"/>
              <a:t>construction</a:t>
            </a:r>
            <a:r>
              <a:rPr lang="fa-IR" b="1" dirty="0" smtClean="0"/>
              <a:t>: </a:t>
            </a:r>
            <a:br>
              <a:rPr lang="fa-IR" b="1" dirty="0" smtClean="0"/>
            </a:br>
            <a:r>
              <a:rPr lang="fa-IR" b="1" dirty="0" smtClean="0"/>
              <a:t>ریشه لاتین</a:t>
            </a:r>
            <a:r>
              <a:rPr lang="en-US" b="1" dirty="0" smtClean="0"/>
              <a:t>construction</a:t>
            </a:r>
            <a:r>
              <a:rPr lang="fa-IR" b="1" dirty="0" smtClean="0"/>
              <a:t> : کلمه </a:t>
            </a:r>
            <a:r>
              <a:rPr lang="en-US" b="1" dirty="0" smtClean="0"/>
              <a:t>to </a:t>
            </a:r>
            <a:r>
              <a:rPr lang="en-US" b="1" dirty="0" err="1" smtClean="0"/>
              <a:t>cnstruet</a:t>
            </a:r>
            <a:r>
              <a:rPr lang="fa-IR" b="1" dirty="0" smtClean="0"/>
              <a:t> از کلمه لاتین </a:t>
            </a:r>
            <a:r>
              <a:rPr lang="en-US" b="1" dirty="0" smtClean="0"/>
              <a:t>con </a:t>
            </a:r>
            <a:r>
              <a:rPr lang="en-US" b="1" dirty="0" err="1" smtClean="0"/>
              <a:t>struere</a:t>
            </a:r>
            <a:r>
              <a:rPr lang="fa-IR" b="1" dirty="0" smtClean="0"/>
              <a:t> – به معنی سازماندهی کردن یا ساختار دادن- گرفته شده است .و ریشه روسی این کلمه عبارت است از : </a:t>
            </a:r>
            <a:r>
              <a:rPr lang="en-US" b="1" dirty="0" err="1" smtClean="0"/>
              <a:t>konstruktsiie</a:t>
            </a:r>
            <a:r>
              <a:rPr lang="fa-IR" b="1" dirty="0" smtClean="0"/>
              <a:t> </a:t>
            </a:r>
            <a:endParaRPr lang="en-US" b="1" dirty="0" smtClean="0"/>
          </a:p>
          <a:p>
            <a:pPr algn="r" rtl="1"/>
            <a:r>
              <a:rPr lang="fa-IR" b="1" dirty="0" smtClean="0"/>
              <a:t>● مبانی فلسفی: </a:t>
            </a:r>
            <a:br>
              <a:rPr lang="fa-IR" b="1" dirty="0" smtClean="0"/>
            </a:br>
            <a:r>
              <a:rPr lang="fa-IR" b="1" dirty="0" smtClean="0"/>
              <a:t>به لحاظ مباحث نظری و ساختمان های طراحی شده، یکی از سبک های مهم برای بیان اصول و ارائه ساختمان های مدرن دربین دو جنگ جهانی بود. </a:t>
            </a:r>
            <a:endParaRPr lang="en-US" b="1" dirty="0" smtClean="0"/>
          </a:p>
          <a:p>
            <a:pPr algn="r" rtl="1"/>
            <a:r>
              <a:rPr lang="fa-IR" b="1" dirty="0" smtClean="0"/>
              <a:t/>
            </a:r>
            <a:br>
              <a:rPr lang="fa-IR" b="1" dirty="0" smtClean="0"/>
            </a:br>
            <a:endParaRPr lang="en-US" dirty="0"/>
          </a:p>
        </p:txBody>
      </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اثرتاتلین</a:t>
            </a:r>
            <a:endParaRPr lang="en-US" dirty="0"/>
          </a:p>
        </p:txBody>
      </p:sp>
      <p:pic>
        <p:nvPicPr>
          <p:cNvPr id="36866" name="Picture 2" descr="Tatlin: Relief">
            <a:hlinkClick r:id="rId2"/>
          </p:cNvPr>
          <p:cNvPicPr>
            <a:picLocks noGrp="1" noChangeAspect="1" noChangeArrowheads="1"/>
          </p:cNvPicPr>
          <p:nvPr>
            <p:ph type="pic" idx="1"/>
          </p:nvPr>
        </p:nvPicPr>
        <p:blipFill>
          <a:blip r:embed="rId3"/>
          <a:srcRect t="22761" b="22761"/>
          <a:stretch>
            <a:fillRect/>
          </a:stretch>
        </p:blipFill>
        <p:spPr bwMode="auto">
          <a:xfrm>
            <a:off x="1828800" y="1600200"/>
            <a:ext cx="5486400" cy="4194175"/>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061108-1546-9"/>
          <p:cNvPicPr>
            <a:picLocks noChangeAspect="1" noChangeArrowheads="1"/>
          </p:cNvPicPr>
          <p:nvPr/>
        </p:nvPicPr>
        <p:blipFill>
          <a:blip r:embed="rId2"/>
          <a:srcRect/>
          <a:stretch>
            <a:fillRect/>
          </a:stretch>
        </p:blipFill>
        <p:spPr bwMode="auto">
          <a:xfrm>
            <a:off x="2667000" y="1371600"/>
            <a:ext cx="3810000" cy="4267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760"/>
          </a:xfrm>
        </p:spPr>
        <p:txBody>
          <a:bodyPr>
            <a:normAutofit lnSpcReduction="10000"/>
          </a:bodyPr>
          <a:lstStyle/>
          <a:p>
            <a:pPr algn="r" rtl="1"/>
            <a:r>
              <a:rPr lang="fa-IR" dirty="0" smtClean="0"/>
              <a:t>مطالعه کانستراکتیویسم یا ساختارگرایی از چند نظر اهمیت دارد . نخست اینکه شاید به دلیل کیفیت معمارگونه اش بیش از هر نهضت هنری مدرن در معماری زمان ما به ویژه گرایشهای اخیر آن تأثیر گذاشته است . شاید متناقض به نظر برسد ولی کانستراکتیویسم یا همان دیکانستراکشن سالهای اخیر با کانستراکتیویسم یا پاره ای از شاخه های آن پیوندی نزدیک دارد .</a:t>
            </a:r>
            <a:endParaRPr lang="en-US" dirty="0" smtClean="0"/>
          </a:p>
          <a:p>
            <a:pPr algn="r" rtl="1"/>
            <a:r>
              <a:rPr lang="fa-IR" dirty="0" smtClean="0"/>
              <a:t>دوم و شاید بهتر اینکه کانستراکتیویسم نیز زایده ی تحولات جدید ناشی از انقلاب صنعتی و علمی و چیرگی آن بر زندگی آدمیان بود و مانند فوتوریسم به پیشرفتهای علمی و فنی و نتایج آن سخت خوشبین است .</a:t>
            </a:r>
            <a:endParaRPr lang="en-US" dirty="0" smtClean="0"/>
          </a:p>
          <a:p>
            <a:pPr algn="r" rtl="1"/>
            <a:endParaRPr lang="en-US" dirty="0"/>
          </a:p>
        </p:txBody>
      </p:sp>
    </p:spTree>
  </p:cSld>
  <p:clrMapOvr>
    <a:masterClrMapping/>
  </p:clrMapOvr>
  <p:transition>
    <p:push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نمونه کارهای انجام ش</a:t>
            </a:r>
            <a:r>
              <a:rPr lang="fa-IR" dirty="0" smtClean="0">
                <a:latin typeface="+mn-lt"/>
              </a:rPr>
              <a:t>ده در روسیه</a:t>
            </a:r>
            <a:endParaRPr lang="en-US" dirty="0"/>
          </a:p>
        </p:txBody>
      </p:sp>
      <p:pic>
        <p:nvPicPr>
          <p:cNvPr id="37890" name="Picture 2" descr="061108-1546-3"/>
          <p:cNvPicPr>
            <a:picLocks noGrp="1" noChangeAspect="1" noChangeArrowheads="1"/>
          </p:cNvPicPr>
          <p:nvPr>
            <p:ph type="pic" idx="1"/>
          </p:nvPr>
        </p:nvPicPr>
        <p:blipFill>
          <a:blip r:embed="rId2"/>
          <a:srcRect t="3171" b="3171"/>
          <a:stretch>
            <a:fillRect/>
          </a:stretch>
        </p:blipFill>
        <p:spPr bwMode="auto">
          <a:xfrm>
            <a:off x="1828800" y="1371600"/>
            <a:ext cx="5486400" cy="44227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061108-1546-4"/>
          <p:cNvPicPr>
            <a:picLocks noGrp="1" noChangeAspect="1" noChangeArrowheads="1"/>
          </p:cNvPicPr>
          <p:nvPr>
            <p:ph type="pic" idx="1"/>
          </p:nvPr>
        </p:nvPicPr>
        <p:blipFill>
          <a:blip r:embed="rId2"/>
          <a:srcRect l="271" r="271"/>
          <a:stretch>
            <a:fillRect/>
          </a:stretch>
        </p:blipFill>
        <p:spPr bwMode="auto">
          <a:xfrm>
            <a:off x="1905000" y="1295400"/>
            <a:ext cx="5486400" cy="39624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061108-1546-2"/>
          <p:cNvPicPr>
            <a:picLocks noGrp="1" noChangeAspect="1" noChangeArrowheads="1"/>
          </p:cNvPicPr>
          <p:nvPr>
            <p:ph type="pic" idx="1"/>
          </p:nvPr>
        </p:nvPicPr>
        <p:blipFill>
          <a:blip r:embed="rId2"/>
          <a:srcRect l="8879" r="8879"/>
          <a:stretch>
            <a:fillRect/>
          </a:stretch>
        </p:blipFill>
        <p:spPr bwMode="auto">
          <a:xfrm>
            <a:off x="1905000" y="1524000"/>
            <a:ext cx="5486400" cy="39624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idx="1"/>
          </p:nvPr>
        </p:nvSpPr>
        <p:spPr bwMode="auto">
          <a:xfrm>
            <a:off x="1295400" y="838200"/>
            <a:ext cx="7391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ea typeface="Times New Roman" pitchFamily="18" charset="0"/>
                <a:cs typeface="+mj-cs"/>
              </a:rPr>
              <a:t>در روسیه ساختارگرایی دو مرحله متفاوت را طی کرد :</a:t>
            </a:r>
            <a:endParaRPr kumimoji="0" lang="en-US" b="0" i="0" u="none" strike="noStrike" cap="none" normalizeH="0" baseline="0" dirty="0" smtClean="0">
              <a:ln>
                <a:noFill/>
              </a:ln>
              <a:solidFill>
                <a:schemeClr val="tx1"/>
              </a:solidFill>
              <a:effectLst/>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ea typeface="Times New Roman" pitchFamily="18" charset="0"/>
                <a:cs typeface="+mj-cs"/>
              </a:rPr>
              <a:t>۱- دوره اول با ساختن تیرهای چوبی که در نمایشگاه ها و یا در فرخ های هنر خیابانی به کار گرفته می شد.</a:t>
            </a:r>
            <a:endParaRPr kumimoji="0" lang="en-US" b="0" i="0" u="none" strike="noStrike" cap="none" normalizeH="0" baseline="0" dirty="0" smtClean="0">
              <a:ln>
                <a:noFill/>
              </a:ln>
              <a:solidFill>
                <a:schemeClr val="tx1"/>
              </a:solidFill>
              <a:effectLst/>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ea typeface="Times New Roman" pitchFamily="18" charset="0"/>
                <a:cs typeface="+mj-cs"/>
              </a:rPr>
              <a:t>۲- دوره دوم ، دوره حرفه ای بود به طوری که ساختمانها حالت تصنعی و کاذبی داشتند ، که چیزی شبیه به فرمهای ماشینی و انسور بود . این جریان همچنین پیش زمینه طراحی وسایل در مورد معماری مانند نورافکن ، گیرنده های هوایی و آنتن های رادیویی و تجهیزات سینماتوگرافی را فراهم ساخت.</a:t>
            </a:r>
            <a:endParaRPr kumimoji="0" lang="fa-IR" b="0" i="0" u="none" strike="noStrike" cap="none" normalizeH="0" baseline="0" dirty="0" smtClean="0">
              <a:ln>
                <a:noFill/>
              </a:ln>
              <a:solidFill>
                <a:schemeClr val="tx1"/>
              </a:solidFill>
              <a:effectLst/>
              <a:cs typeface="+mj-cs"/>
            </a:endParaRPr>
          </a:p>
        </p:txBody>
      </p:sp>
    </p:spTree>
  </p:cSld>
  <p:clrMapOvr>
    <a:masterClrMapping/>
  </p:clrMapOvr>
  <p:transition>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61108-1546-5"/>
          <p:cNvPicPr>
            <a:picLocks noGrp="1" noChangeAspect="1" noChangeArrowheads="1"/>
          </p:cNvPicPr>
          <p:nvPr>
            <p:ph type="pic" idx="1"/>
          </p:nvPr>
        </p:nvPicPr>
        <p:blipFill>
          <a:blip r:embed="rId2"/>
          <a:srcRect l="3846" r="3846"/>
          <a:stretch>
            <a:fillRect/>
          </a:stretch>
        </p:blipFill>
        <p:spPr bwMode="auto">
          <a:xfrm>
            <a:off x="1905000" y="1524000"/>
            <a:ext cx="5486400" cy="39624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5" name="Picture Placeholder 2"/>
          <p:cNvSpPr txBox="1">
            <a:spLocks/>
          </p:cNvSpPr>
          <p:nvPr/>
        </p:nvSpPr>
        <p:spPr>
          <a:xfrm>
            <a:off x="1828800" y="1905000"/>
            <a:ext cx="5486400" cy="3962400"/>
          </a:xfrm>
          <a:prstGeom prst="rect">
            <a:avLst/>
          </a:prstGeo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p>
      <p:pic>
        <p:nvPicPr>
          <p:cNvPr id="48130" name="Picture 2" descr="061108-1546-6"/>
          <p:cNvPicPr>
            <a:picLocks noChangeAspect="1" noChangeArrowheads="1"/>
          </p:cNvPicPr>
          <p:nvPr/>
        </p:nvPicPr>
        <p:blipFill>
          <a:blip r:embed="rId2"/>
          <a:srcRect/>
          <a:stretch>
            <a:fillRect/>
          </a:stretch>
        </p:blipFill>
        <p:spPr bwMode="auto">
          <a:xfrm>
            <a:off x="1600200" y="1447800"/>
            <a:ext cx="5791200" cy="4619625"/>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2200"/>
            <a:ext cx="8229600" cy="2895600"/>
          </a:xfrm>
        </p:spPr>
        <p:txBody>
          <a:bodyPr/>
          <a:lstStyle/>
          <a:p>
            <a:pPr algn="r" rtl="1"/>
            <a:r>
              <a:rPr lang="fa-IR" dirty="0" smtClean="0"/>
              <a:t>با دور نگاهی به این سبک درمی یابیم که هنرمندان این سبک ترجیح می دادند شکلهایی بیافرینند که در آنها جز به دنیاهای ریاضیات و مکانیسم ، کوچکترین اشاره ای به دنیای طبیعی نشود .</a:t>
            </a:r>
            <a:endParaRPr lang="en-US" dirty="0"/>
          </a:p>
        </p:txBody>
      </p:sp>
    </p:spTree>
  </p:cSld>
  <p:clrMapOvr>
    <a:masterClrMapping/>
  </p:clrMapOvr>
  <p:transition>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47360"/>
          </a:xfrm>
        </p:spPr>
        <p:txBody>
          <a:bodyPr>
            <a:normAutofit fontScale="92500" lnSpcReduction="20000"/>
          </a:bodyPr>
          <a:lstStyle/>
          <a:p>
            <a:pPr algn="r" rtl="1"/>
            <a:r>
              <a:rPr lang="fa-IR" b="1" dirty="0" smtClean="0"/>
              <a:t>● نتایج : </a:t>
            </a:r>
            <a:br>
              <a:rPr lang="fa-IR" b="1" dirty="0" smtClean="0"/>
            </a:br>
            <a:r>
              <a:rPr lang="fa-IR" b="1" dirty="0" smtClean="0"/>
              <a:t>۱) کانستراکتیویسم در تقابل با دترمنیسم می باشد. </a:t>
            </a:r>
            <a:br>
              <a:rPr lang="fa-IR" b="1" dirty="0" smtClean="0"/>
            </a:br>
            <a:r>
              <a:rPr lang="fa-IR" b="1" dirty="0" smtClean="0"/>
              <a:t>ابتدا کانستراکتیویسم پیشنهاد طرح کاری را می دهد و سپس افراد شروع به انجام آن کار می کنند . </a:t>
            </a:r>
            <a:br>
              <a:rPr lang="fa-IR" b="1" dirty="0" smtClean="0"/>
            </a:br>
            <a:r>
              <a:rPr lang="fa-IR" b="1" dirty="0" smtClean="0"/>
              <a:t>۲) تجربیات انسانها یک پروسه ارادی و در اختیار خود انسانها ست . </a:t>
            </a:r>
            <a:br>
              <a:rPr lang="fa-IR" b="1" dirty="0" smtClean="0"/>
            </a:br>
            <a:r>
              <a:rPr lang="fa-IR" b="1" dirty="0" smtClean="0"/>
              <a:t>۳) کانستراکتیویسم معتقد است که سازماندهی فعالیتهای شخصی انسان، بصورت آگاهانه است و اراده انسان درآن نقش دارد، یعنی هر فردی دارای مشخصات فردی است اما در کنار این موضوع انسان در شبکه هایی از ارتباطات بین خود و دیگران، زندگی می کند. </a:t>
            </a:r>
            <a:br>
              <a:rPr lang="fa-IR" b="1" dirty="0" smtClean="0"/>
            </a:br>
            <a:r>
              <a:rPr lang="fa-IR" b="1" dirty="0" smtClean="0"/>
              <a:t>۴) انسانها بصورت منفرد از اجتماع قابل فهم و شناخت نیستند . </a:t>
            </a:r>
            <a:br>
              <a:rPr lang="fa-IR" b="1" dirty="0" smtClean="0"/>
            </a:br>
            <a:endParaRPr lang="en-US" dirty="0"/>
          </a:p>
        </p:txBody>
      </p:sp>
    </p:spTree>
  </p:cSld>
  <p:clrMapOvr>
    <a:masterClrMapping/>
  </p:clrMapOvr>
  <p:transition spd="med">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palapalhome.com/stdnts/wp-content/uploads/2008/06/061108-1546-8.jpg"/>
          <p:cNvPicPr>
            <a:picLocks noGrp="1" noChangeAspect="1" noChangeArrowheads="1"/>
          </p:cNvPicPr>
          <p:nvPr>
            <p:ph type="pic" idx="1"/>
          </p:nvPr>
        </p:nvPicPr>
        <p:blipFill>
          <a:blip r:embed="rId2" r:link="rId3"/>
          <a:srcRect l="830" r="830"/>
          <a:stretch>
            <a:fillRect/>
          </a:stretch>
        </p:blipFill>
        <p:spPr bwMode="auto">
          <a:xfrm>
            <a:off x="1828800" y="1828800"/>
            <a:ext cx="5486400" cy="39624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5105400"/>
          </a:xfrm>
        </p:spPr>
        <p:txBody>
          <a:bodyPr/>
          <a:lstStyle/>
          <a:p>
            <a:pPr algn="r" rtl="1"/>
            <a:r>
              <a:rPr lang="fa-IR" dirty="0" smtClean="0"/>
              <a:t>کنستانتین ملنیکوف اولین معمار روس بود که شهرت بین المللی کسب کرد . پراودال لیسیتزکی معمار و هنرمند کانتراکتیویست در تشریح طرح ساختمان روزنامه پراودا می نویسد :</a:t>
            </a:r>
            <a:endParaRPr lang="en-US" dirty="0" smtClean="0"/>
          </a:p>
          <a:p>
            <a:pPr algn="r" rtl="1"/>
            <a:r>
              <a:rPr lang="fa-IR" dirty="0" smtClean="0"/>
              <a:t>« همه ملزومات … همچون تابلو اعلانات ،ساعتهای دیواری،بلندگوها و حتی آسانسورهای داخلی بنا به عنوان اجزاء جداناپذیر در طرح ساختمان به کار گرفته شده اند و یک مجموعه واحد را تشکیل داده اند.این زیبایی کانستراکتیویسم است. »</a:t>
            </a:r>
            <a:endParaRPr lang="en-US" dirty="0" smtClean="0"/>
          </a:p>
          <a:p>
            <a:pPr algn="r" rtl="1"/>
            <a:endParaRPr lang="en-US" dirty="0"/>
          </a:p>
        </p:txBody>
      </p:sp>
    </p:spTree>
  </p:cSld>
  <p:clrMapOvr>
    <a:masterClrMapping/>
  </p:clrMapOvr>
  <p:transition>
    <p:cover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175760"/>
          </a:xfrm>
        </p:spPr>
        <p:txBody>
          <a:bodyPr/>
          <a:lstStyle/>
          <a:p>
            <a:pPr algn="r" rtl="1"/>
            <a:r>
              <a:rPr lang="en-US" b="1" dirty="0" smtClean="0"/>
              <a:t/>
            </a:r>
            <a:br>
              <a:rPr lang="en-US" b="1" dirty="0" smtClean="0"/>
            </a:br>
            <a:r>
              <a:rPr lang="ar-SA" b="1" dirty="0" smtClean="0"/>
              <a:t>از هنرمندان برجسته ی این سبک می توان ولادیمیر تاتلین ، نائوم گابو ، آنتوان پوسنر ، الکساندر رودچنکو را نام برد</a:t>
            </a:r>
            <a:r>
              <a:rPr lang="en-US" b="1" dirty="0" smtClean="0"/>
              <a:t>.</a:t>
            </a:r>
            <a:r>
              <a:rPr lang="en-US" dirty="0" smtClean="0"/>
              <a:t> </a:t>
            </a:r>
          </a:p>
          <a:p>
            <a:pPr algn="r" rtl="1"/>
            <a:endParaRPr lang="en-US" dirty="0"/>
          </a:p>
        </p:txBody>
      </p:sp>
    </p:spTree>
  </p:cSld>
  <p:clrMapOvr>
    <a:masterClrMapping/>
  </p:clrMapOvr>
  <p:transition>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ttp://www.memarinews.com/Image/News/2010/4/269_634082256957968750_l.gif"/>
          <p:cNvPicPr>
            <a:picLocks noGrp="1"/>
          </p:cNvPicPr>
          <p:nvPr>
            <p:ph type="pic" idx="1"/>
          </p:nvPr>
        </p:nvPicPr>
        <p:blipFill>
          <a:blip r:embed="rId2"/>
          <a:srcRect l="5495" r="5495"/>
          <a:stretch>
            <a:fillRect/>
          </a:stretch>
        </p:blipFill>
        <p:spPr bwMode="auto">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73162"/>
          </a:xfrm>
        </p:spPr>
        <p:txBody>
          <a:bodyPr/>
          <a:lstStyle/>
          <a:p>
            <a:pPr rtl="1"/>
            <a:r>
              <a:rPr lang="fa-IR" dirty="0" smtClean="0">
                <a:solidFill>
                  <a:schemeClr val="tx2">
                    <a:lumMod val="75000"/>
                  </a:schemeClr>
                </a:solidFill>
              </a:rPr>
              <a:t>معماران شاخص:</a:t>
            </a:r>
            <a:endParaRPr lang="en-US" dirty="0">
              <a:solidFill>
                <a:schemeClr val="tx2">
                  <a:lumMod val="75000"/>
                </a:schemeClr>
              </a:solidFill>
            </a:endParaRPr>
          </a:p>
        </p:txBody>
      </p:sp>
      <p:sp>
        <p:nvSpPr>
          <p:cNvPr id="3" name="Content Placeholder 2"/>
          <p:cNvSpPr>
            <a:spLocks noGrp="1"/>
          </p:cNvSpPr>
          <p:nvPr>
            <p:ph idx="1"/>
          </p:nvPr>
        </p:nvSpPr>
        <p:spPr/>
        <p:txBody>
          <a:bodyPr>
            <a:normAutofit/>
          </a:bodyPr>
          <a:lstStyle/>
          <a:p>
            <a:pPr algn="justLow" rtl="1">
              <a:buFont typeface="Wingdings" pitchFamily="2" charset="2"/>
              <a:buChar char="v"/>
            </a:pPr>
            <a:r>
              <a:rPr lang="fa-IR" sz="2000" dirty="0" smtClean="0"/>
              <a:t>  ولادیمیرتاتلین           (1885-1953) </a:t>
            </a:r>
            <a:r>
              <a:rPr lang="en-US" sz="2000" dirty="0" smtClean="0"/>
              <a:t>        Vladimir </a:t>
            </a:r>
            <a:r>
              <a:rPr lang="en-US" sz="2000" dirty="0" err="1" smtClean="0"/>
              <a:t>Tatlin</a:t>
            </a:r>
            <a:r>
              <a:rPr lang="en-US" sz="2000" dirty="0" smtClean="0"/>
              <a:t>            </a:t>
            </a:r>
          </a:p>
          <a:p>
            <a:pPr algn="justLow" rtl="1">
              <a:buFont typeface="Wingdings" pitchFamily="2" charset="2"/>
              <a:buChar char="v"/>
            </a:pPr>
            <a:r>
              <a:rPr lang="fa-IR" sz="2000" dirty="0" smtClean="0"/>
              <a:t>کنستانتین ملنیکوف    (1890-1979)</a:t>
            </a:r>
            <a:r>
              <a:rPr lang="en-US" sz="2000" dirty="0" smtClean="0"/>
              <a:t>     Konstantin </a:t>
            </a:r>
            <a:r>
              <a:rPr lang="en-US" sz="2000" dirty="0" err="1" smtClean="0"/>
              <a:t>Melnikov</a:t>
            </a:r>
            <a:r>
              <a:rPr lang="en-US" sz="2000" dirty="0" smtClean="0"/>
              <a:t>      </a:t>
            </a:r>
            <a:endParaRPr lang="fa-IR" sz="2000" dirty="0" smtClean="0"/>
          </a:p>
          <a:p>
            <a:pPr algn="justLow" rtl="1">
              <a:buFont typeface="Wingdings" pitchFamily="2" charset="2"/>
              <a:buChar char="v"/>
            </a:pPr>
            <a:endParaRPr lang="fa-IR" sz="2000" dirty="0" smtClean="0"/>
          </a:p>
          <a:p>
            <a:pPr algn="justLow" rtl="1">
              <a:buFont typeface="Wingdings" pitchFamily="2" charset="2"/>
              <a:buChar char="v"/>
            </a:pPr>
            <a:endParaRPr lang="en-US" sz="2000" dirty="0" smtClean="0"/>
          </a:p>
          <a:p>
            <a:pPr algn="justLow" rtl="1">
              <a:buFont typeface="Wingdings" pitchFamily="2" charset="2"/>
              <a:buChar char="v"/>
            </a:pPr>
            <a:r>
              <a:rPr lang="fa-IR" sz="2000" dirty="0" smtClean="0"/>
              <a:t>  لئونید وسنین            (1880-1933)</a:t>
            </a:r>
            <a:r>
              <a:rPr lang="en-US" sz="2000" dirty="0" smtClean="0"/>
              <a:t>  Leonid </a:t>
            </a:r>
            <a:r>
              <a:rPr lang="en-US" sz="2000" dirty="0" err="1" smtClean="0"/>
              <a:t>Vesnin</a:t>
            </a:r>
            <a:r>
              <a:rPr lang="en-US" sz="2000" dirty="0" smtClean="0"/>
              <a:t>              </a:t>
            </a:r>
            <a:endParaRPr lang="fa-IR" sz="2000" dirty="0" smtClean="0"/>
          </a:p>
          <a:p>
            <a:pPr algn="justLow" rtl="1">
              <a:buFont typeface="Wingdings" pitchFamily="2" charset="2"/>
              <a:buChar char="v"/>
            </a:pPr>
            <a:r>
              <a:rPr lang="fa-IR" sz="2000" dirty="0" smtClean="0"/>
              <a:t>  ویکتور وسنین            (1882-1950)  </a:t>
            </a:r>
            <a:r>
              <a:rPr lang="en-US" sz="2000" dirty="0" smtClean="0"/>
              <a:t>Victor </a:t>
            </a:r>
            <a:r>
              <a:rPr lang="en-US" sz="2000" dirty="0" err="1" smtClean="0"/>
              <a:t>Vesnin</a:t>
            </a:r>
            <a:r>
              <a:rPr lang="en-US" sz="2000" dirty="0" smtClean="0"/>
              <a:t>             </a:t>
            </a:r>
            <a:endParaRPr lang="fa-IR" sz="2000" dirty="0" smtClean="0"/>
          </a:p>
          <a:p>
            <a:pPr algn="justLow" rtl="1">
              <a:buFont typeface="Wingdings" pitchFamily="2" charset="2"/>
              <a:buChar char="v"/>
            </a:pPr>
            <a:endParaRPr lang="fa-IR" sz="2000" dirty="0" smtClean="0"/>
          </a:p>
          <a:p>
            <a:pPr algn="justLow" rtl="1">
              <a:buFont typeface="Wingdings" pitchFamily="2" charset="2"/>
              <a:buChar char="v"/>
            </a:pPr>
            <a:endParaRPr lang="en-US" sz="2000" dirty="0" smtClean="0"/>
          </a:p>
          <a:p>
            <a:pPr algn="justLow" rtl="1">
              <a:buFont typeface="Wingdings" pitchFamily="2" charset="2"/>
              <a:buChar char="v"/>
            </a:pPr>
            <a:r>
              <a:rPr lang="fa-IR" sz="2000" dirty="0" smtClean="0"/>
              <a:t>   الکساندر وسنین        (1888-1959)</a:t>
            </a:r>
            <a:r>
              <a:rPr lang="en-US" sz="2000" dirty="0" smtClean="0"/>
              <a:t> Alexander </a:t>
            </a:r>
            <a:r>
              <a:rPr lang="en-US" sz="2000" dirty="0" err="1" smtClean="0"/>
              <a:t>Vesnin</a:t>
            </a:r>
            <a:r>
              <a:rPr lang="en-US" sz="2000" dirty="0" smtClean="0"/>
              <a:t>         </a:t>
            </a:r>
            <a:r>
              <a:rPr lang="fa-IR" sz="2000" dirty="0" smtClean="0"/>
              <a:t>   </a:t>
            </a:r>
          </a:p>
          <a:p>
            <a:pPr algn="justLow" rtl="1">
              <a:buFont typeface="Wingdings" pitchFamily="2" charset="2"/>
              <a:buChar char="v"/>
            </a:pPr>
            <a:r>
              <a:rPr lang="fa-IR" sz="2000" dirty="0" smtClean="0"/>
              <a:t>   ال لیستزکی             (1890-1941)</a:t>
            </a:r>
            <a:r>
              <a:rPr lang="en-US" sz="2000" dirty="0" smtClean="0"/>
              <a:t> El </a:t>
            </a:r>
            <a:r>
              <a:rPr lang="en-US" sz="2000" dirty="0" err="1" smtClean="0"/>
              <a:t>Lisstzky</a:t>
            </a:r>
            <a:r>
              <a:rPr lang="en-US" sz="2000" dirty="0" smtClean="0"/>
              <a:t>                   </a:t>
            </a:r>
            <a:endParaRPr lang="en-US" sz="2000" dirty="0"/>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8229600" cy="3581400"/>
          </a:xfrm>
        </p:spPr>
        <p:txBody>
          <a:bodyPr/>
          <a:lstStyle/>
          <a:p>
            <a:pPr algn="r" rtl="1"/>
            <a:r>
              <a:rPr lang="fa-IR" b="1" dirty="0" smtClean="0"/>
              <a:t>۵) در آینده پرسپکتیو بهتری از ایده های امروز و وحدت و گوناگونی در آن واحد وجود خواهد داشت برای جمع گرایی انسانها که چگونه انسان باشیم، آگاه باشیم و در اجتماع باشیم . </a:t>
            </a:r>
            <a:br>
              <a:rPr lang="fa-IR" b="1" dirty="0" smtClean="0"/>
            </a:br>
            <a:r>
              <a:rPr lang="fa-IR" b="1" dirty="0" smtClean="0"/>
              <a:t>۶) تأکید بر روی فعال بودن و معنادار بودن گسترش خودها به عنوان سیستم های خاص است. </a:t>
            </a:r>
            <a:br>
              <a:rPr lang="fa-IR" b="1" dirty="0" smtClean="0"/>
            </a:br>
            <a:endParaRPr lang="en-US" dirty="0"/>
          </a:p>
        </p:txBody>
      </p: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71160"/>
          </a:xfrm>
        </p:spPr>
        <p:txBody>
          <a:bodyPr>
            <a:normAutofit/>
          </a:bodyPr>
          <a:lstStyle/>
          <a:p>
            <a:pPr algn="r" rtl="1"/>
            <a:r>
              <a:rPr lang="fa-IR" b="1" dirty="0" smtClean="0"/>
              <a:t>الكساندر وسنين يكي از نظريه پردازان ومعماران مهم اين سبك به شمار ميرود طرح ساختمان</a:t>
            </a:r>
            <a:r>
              <a:rPr lang="en-US" b="1" dirty="0" smtClean="0"/>
              <a:t>  </a:t>
            </a:r>
            <a:r>
              <a:rPr lang="fa-IR" b="1" dirty="0" smtClean="0"/>
              <a:t>روزنامه پراودا اثر اين معمار است.كانستراكتيويست ها خواستار دگرگوني بنيادين در روشهاي ساخت وساز سنتي وبه طور كل نگرش جديد نسبت به هنروزيبايي بودند.</a:t>
            </a:r>
          </a:p>
          <a:p>
            <a:pPr algn="r" rtl="1"/>
            <a:endParaRPr lang="en-US" b="1" dirty="0" smtClean="0"/>
          </a:p>
          <a:p>
            <a:pPr algn="r" rtl="1"/>
            <a:r>
              <a:rPr lang="fa-IR" b="1" dirty="0" smtClean="0"/>
              <a:t>يكي از اولين شعارهاي ان ها در اوايل دهه 1920 چنين بود:”مرگ بر هنر زنده باد تكنولوژي  زنده باد تكنسين هاي كانستراكتيويست</a:t>
            </a:r>
            <a:endParaRPr lang="en-US" b="1" dirty="0"/>
          </a:p>
        </p:txBody>
      </p:sp>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8229600" cy="4495800"/>
          </a:xfrm>
        </p:spPr>
        <p:txBody>
          <a:bodyPr>
            <a:normAutofit fontScale="92500" lnSpcReduction="20000"/>
          </a:bodyPr>
          <a:lstStyle/>
          <a:p>
            <a:pPr algn="r" rtl="1"/>
            <a:r>
              <a:rPr lang="fa-IR" b="1" dirty="0" smtClean="0"/>
              <a:t>از اواخر دهه 1920 اين سبك بر كشورهاي غربي تاثير گذارد و در  فرانسه وهلند وسوييس و انگلستان نمونه هايي از ساختمان ها به اين سبك اجرا شد.ساختمان هاي هانزماير و الترگروپيوس در المان كه با اسكلت فلزي وپوسته شيشيه اي ساخته شده بودند شباهت زيادي به كارهاي كانستراكتيويست ها دارد .در امريكا در فيلاد دلفيا طرح ساختمان انجمن وجوه پس انداز تحت تاثير معماري كانستراكتيويسم بوده است.از اوايل دهه سي معماري كانستراكتيوسم رو به افول گذارد. وبه جاي ان مجددا رجعت به گذشته وتاريخ گرايي وبالاخص سبك نئوكلاسيك در شوروي مورد توجه قرار گرفت.</a:t>
            </a:r>
            <a:endParaRPr lang="en-US" b="1" dirty="0" smtClean="0"/>
          </a:p>
          <a:p>
            <a:pPr algn="r" rtl="1"/>
            <a:endParaRPr lang="en-US" b="1" dirty="0"/>
          </a:p>
        </p:txBody>
      </p:sp>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8229600" cy="2895600"/>
          </a:xfrm>
        </p:spPr>
        <p:txBody>
          <a:bodyPr/>
          <a:lstStyle/>
          <a:p>
            <a:pPr algn="r" rtl="1"/>
            <a:r>
              <a:rPr lang="ar-SA" b="1" dirty="0" smtClean="0"/>
              <a:t>ساختار گرايي (كانستراكتيويسم) در اوايل قرن بيستم شكل گرفت ومدتي مورد توجه برخي از هنرمندان بود ولي بعد از ان مورد انقاد قرار گرفت وسبك جديدي به نام ديكانستراكشن پديد آمد</a:t>
            </a:r>
            <a:r>
              <a:rPr lang="en-US" b="1" dirty="0" smtClean="0"/>
              <a:t>. </a:t>
            </a:r>
          </a:p>
          <a:p>
            <a:pPr lvl="8"/>
            <a:endParaRPr lang="en-US" dirty="0"/>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718560"/>
          </a:xfrm>
        </p:spPr>
        <p:txBody>
          <a:bodyPr>
            <a:normAutofit fontScale="92500" lnSpcReduction="10000"/>
          </a:bodyPr>
          <a:lstStyle/>
          <a:p>
            <a:pPr algn="r" rtl="1"/>
            <a:r>
              <a:rPr lang="ar-SA" b="1" dirty="0" smtClean="0"/>
              <a:t>. ساختار كانستراكتيوسيتي كه به وسيله «تاتلين</a:t>
            </a:r>
            <a:r>
              <a:rPr lang="fa-IR" b="1" dirty="0" smtClean="0"/>
              <a:t>))</a:t>
            </a:r>
            <a:r>
              <a:rPr lang="ar-SA" b="1" dirty="0" smtClean="0"/>
              <a:t> «گابو» و «رودچنكو» ابداع شد، تعمداً غيرشخصي ساخته شده بود و مناسبات فضايي كه اين ساختار خلق كرده بود همچون انتزاع يك فرمول رياضي بود. اين نظر، اغلب توسط صاحب‌نظران داده شده است كه اين ساختار‌ها به طور غيرعمد، به نمونه مدل‌هاي بصري ساخته‌شده توسط دانشمنداني كه قصد به تصوير كشيدن فرمول‌هاي جبري را داشتند، شبيه مي‌باشند</a:t>
            </a:r>
            <a:endParaRPr lang="en-US" b="1" dirty="0"/>
          </a:p>
        </p:txBody>
      </p:sp>
    </p:spTree>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2010-12-01T17:03:31Z</outs:dateTime>
      <outs:isPinned>true</outs:isPinned>
    </outs:relatedDate>
    <outs:relatedDate>
      <outs:type>2</outs:type>
      <outs:displayName>Created</outs:displayName>
      <outs:dateTime>2006-08-16T00:00:00Z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source>0</outs:source>
      <outs:isPinned>true</outs:isPinned>
    </outs:relatedPeopleItem>
    <outs:relatedPeopleItem>
      <outs:category>Last modified by</outs:category>
      <outs:people>
        <outs:relatedPerson>
          <outs:displayName>dell</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E01F9112-61BD-4FEA-B9AD-7A863737557C}">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Apex</Template>
  <TotalTime>174</TotalTime>
  <Words>1457</Words>
  <Application>Microsoft Office PowerPoint</Application>
  <PresentationFormat>On-screen Show (4:3)</PresentationFormat>
  <Paragraphs>66</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Tahoma</vt:lpstr>
      <vt:lpstr>Times New Roman</vt:lpstr>
      <vt:lpstr>Verdana</vt:lpstr>
      <vt:lpstr>Wingdings</vt:lpstr>
      <vt:lpstr>Wingdings 2</vt:lpstr>
      <vt:lpstr>Wingdings 3</vt:lpstr>
      <vt:lpstr>Apex</vt:lpstr>
      <vt:lpstr>به نام او كه همه از اوييم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Naum Gabo</vt:lpstr>
      <vt:lpstr>PowerPoint Presentation</vt:lpstr>
      <vt:lpstr>PowerPoint Presentation</vt:lpstr>
      <vt:lpstr>اثرتاتلین</vt:lpstr>
      <vt:lpstr>PowerPoint Presentation</vt:lpstr>
      <vt:lpstr>PowerPoint Presentation</vt:lpstr>
      <vt:lpstr>نمونه کارهای انجام شده در روسیه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معماران شاخص: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او كه همه از اوييم</dc:title>
  <dc:creator/>
  <cp:lastModifiedBy>Shahrokh</cp:lastModifiedBy>
  <cp:revision>32</cp:revision>
  <dcterms:created xsi:type="dcterms:W3CDTF">2006-08-16T00:00:00Z</dcterms:created>
  <dcterms:modified xsi:type="dcterms:W3CDTF">2020-03-05T08:09:48Z</dcterms:modified>
</cp:coreProperties>
</file>