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4" r:id="rId5"/>
    <p:sldId id="301" r:id="rId6"/>
    <p:sldId id="260" r:id="rId7"/>
    <p:sldId id="261" r:id="rId8"/>
    <p:sldId id="262" r:id="rId9"/>
    <p:sldId id="257" r:id="rId10"/>
    <p:sldId id="263" r:id="rId11"/>
    <p:sldId id="30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103" d="100"/>
          <a:sy n="103" d="100"/>
        </p:scale>
        <p:origin x="1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4655D67-5F2C-4E88-AA4E-D212B06268D9}" type="datetimeFigureOut">
              <a:rPr lang="en-US" smtClean="0"/>
              <a:t>3/10/2020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B549ED9-FB6D-4370-BF67-E5001B076D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55D67-5F2C-4E88-AA4E-D212B06268D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55D67-5F2C-4E88-AA4E-D212B06268D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55D67-5F2C-4E88-AA4E-D212B06268D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55D67-5F2C-4E88-AA4E-D212B06268D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655D67-5F2C-4E88-AA4E-D212B06268D9}"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49ED9-FB6D-4370-BF67-E5001B076D2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655D67-5F2C-4E88-AA4E-D212B06268D9}"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49ED9-FB6D-4370-BF67-E5001B076D2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55D67-5F2C-4E88-AA4E-D212B06268D9}"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55D67-5F2C-4E88-AA4E-D212B06268D9}"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49ED9-FB6D-4370-BF67-E5001B076D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4655D67-5F2C-4E88-AA4E-D212B06268D9}" type="datetimeFigureOut">
              <a:rPr lang="en-US" smtClean="0"/>
              <a:t>3/10/2020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B549ED9-FB6D-4370-BF67-E5001B076D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4655D67-5F2C-4E88-AA4E-D212B06268D9}" type="datetimeFigureOut">
              <a:rPr lang="en-US" smtClean="0"/>
              <a:t>3/10/2020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B549ED9-FB6D-4370-BF67-E5001B076D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4655D67-5F2C-4E88-AA4E-D212B06268D9}" type="datetimeFigureOut">
              <a:rPr lang="en-US" smtClean="0"/>
              <a:t>3/10/2020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B549ED9-FB6D-4370-BF67-E5001B076D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nu.org/licenses/gpl.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925782"/>
            <a:ext cx="4572000" cy="3055973"/>
          </a:xfrm>
          <a:prstGeom prst="rect">
            <a:avLst/>
          </a:prstGeom>
        </p:spPr>
      </p:pic>
    </p:spTree>
    <p:extLst>
      <p:ext uri="{BB962C8B-B14F-4D97-AF65-F5344CB8AC3E}">
        <p14:creationId xmlns:p14="http://schemas.microsoft.com/office/powerpoint/2010/main" val="1414213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5181600" cy="897685"/>
          </a:xfrm>
        </p:spPr>
        <p:style>
          <a:lnRef idx="0">
            <a:schemeClr val="accent2"/>
          </a:lnRef>
          <a:fillRef idx="3">
            <a:schemeClr val="accent2"/>
          </a:fillRef>
          <a:effectRef idx="3">
            <a:schemeClr val="accent2"/>
          </a:effectRef>
          <a:fontRef idx="minor">
            <a:schemeClr val="lt1"/>
          </a:fontRef>
        </p:style>
        <p:txBody>
          <a:bodyPr>
            <a:normAutofit/>
          </a:bodyPr>
          <a:lstStyle/>
          <a:p>
            <a:r>
              <a:rPr lang="fa-IR" sz="1800" dirty="0" smtClean="0">
                <a:cs typeface="B Titr" pitchFamily="2" charset="-78"/>
              </a:rPr>
              <a:t>نصب لینوکس فدورا</a:t>
            </a:r>
            <a:endParaRPr lang="en-US" sz="1800" dirty="0">
              <a:cs typeface="B Titr" pitchFamily="2" charset="-78"/>
            </a:endParaRPr>
          </a:p>
        </p:txBody>
      </p:sp>
      <p:sp>
        <p:nvSpPr>
          <p:cNvPr id="4" name="Content Placeholder 3"/>
          <p:cNvSpPr>
            <a:spLocks noGrp="1"/>
          </p:cNvSpPr>
          <p:nvPr>
            <p:ph idx="1"/>
          </p:nvPr>
        </p:nvSpPr>
        <p:spPr>
          <a:xfrm>
            <a:off x="1524000" y="1905000"/>
            <a:ext cx="6196405" cy="4267200"/>
          </a:xfrm>
        </p:spPr>
        <p:txBody>
          <a:bodyPr>
            <a:noAutofit/>
          </a:bodyPr>
          <a:lstStyle/>
          <a:p>
            <a:pPr algn="r" rtl="1" fontAlgn="base">
              <a:lnSpc>
                <a:spcPct val="150000"/>
              </a:lnSpc>
            </a:pPr>
            <a:r>
              <a:rPr lang="fa-IR" sz="1700" dirty="0">
                <a:cs typeface="B Titr" pitchFamily="2" charset="-78"/>
              </a:rPr>
              <a:t>به خاطر اینکه ما به صورت سفارشی روند نصب را انجام می دهیم لازم است قبل از نصب  هارد دیسک خود را پارتیشن بندی کنید.</a:t>
            </a:r>
          </a:p>
          <a:p>
            <a:pPr algn="r" rtl="1" fontAlgn="base">
              <a:lnSpc>
                <a:spcPct val="150000"/>
              </a:lnSpc>
            </a:pPr>
            <a:r>
              <a:rPr lang="fa-IR" sz="1700" dirty="0" smtClean="0">
                <a:cs typeface="B Titr" pitchFamily="2" charset="-78"/>
              </a:rPr>
              <a:t> پارتیشن /  </a:t>
            </a:r>
          </a:p>
          <a:p>
            <a:pPr algn="r" rtl="1" fontAlgn="base">
              <a:lnSpc>
                <a:spcPct val="150000"/>
              </a:lnSpc>
            </a:pPr>
            <a:r>
              <a:rPr lang="fa-IR" sz="1700" dirty="0">
                <a:cs typeface="B Titr" pitchFamily="2" charset="-78"/>
              </a:rPr>
              <a:t> پارتیشن </a:t>
            </a:r>
            <a:r>
              <a:rPr lang="en-US" sz="1700" dirty="0" smtClean="0">
                <a:cs typeface="B Titr" pitchFamily="2" charset="-78"/>
              </a:rPr>
              <a:t>swap</a:t>
            </a:r>
            <a:r>
              <a:rPr lang="en-US" sz="1700" dirty="0">
                <a:cs typeface="B Titr" pitchFamily="2" charset="-78"/>
              </a:rPr>
              <a:t> </a:t>
            </a:r>
            <a:r>
              <a:rPr lang="fa-IR" sz="1700" dirty="0" smtClean="0">
                <a:cs typeface="B Titr" pitchFamily="2" charset="-78"/>
              </a:rPr>
              <a:t> </a:t>
            </a:r>
          </a:p>
          <a:p>
            <a:pPr algn="r" rtl="1" fontAlgn="base">
              <a:lnSpc>
                <a:spcPct val="150000"/>
              </a:lnSpc>
            </a:pPr>
            <a:r>
              <a:rPr lang="fa-IR" sz="1700" dirty="0" smtClean="0">
                <a:cs typeface="B Titr" pitchFamily="2" charset="-78"/>
              </a:rPr>
              <a:t>داشتن 768 مگابایت </a:t>
            </a:r>
            <a:r>
              <a:rPr lang="en-US" sz="1700" dirty="0" smtClean="0">
                <a:cs typeface="B Titr" pitchFamily="2" charset="-78"/>
              </a:rPr>
              <a:t>Ram</a:t>
            </a:r>
            <a:r>
              <a:rPr lang="fa-IR" sz="1700" dirty="0" smtClean="0">
                <a:cs typeface="B Titr" pitchFamily="2" charset="-78"/>
              </a:rPr>
              <a:t> یا بیشتر</a:t>
            </a:r>
            <a:endParaRPr lang="fa-IR" sz="1700" dirty="0">
              <a:cs typeface="B Titr" pitchFamily="2" charset="-78"/>
            </a:endParaRPr>
          </a:p>
          <a:p>
            <a:pPr algn="r" rtl="1" fontAlgn="base">
              <a:lnSpc>
                <a:spcPct val="150000"/>
              </a:lnSpc>
            </a:pPr>
            <a:r>
              <a:rPr lang="fa-IR" sz="1700" dirty="0" smtClean="0">
                <a:cs typeface="B Titr" pitchFamily="2" charset="-78"/>
              </a:rPr>
              <a:t>برای </a:t>
            </a:r>
            <a:r>
              <a:rPr lang="fa-IR" sz="1700" dirty="0">
                <a:cs typeface="B Titr" pitchFamily="2" charset="-78"/>
              </a:rPr>
              <a:t>نصب فدورا ، پارتیشن های /  و </a:t>
            </a:r>
            <a:r>
              <a:rPr lang="en-US" sz="1700" dirty="0">
                <a:cs typeface="B Titr" pitchFamily="2" charset="-78"/>
              </a:rPr>
              <a:t>swap </a:t>
            </a:r>
            <a:r>
              <a:rPr lang="fa-IR" sz="1700" dirty="0">
                <a:cs typeface="B Titr" pitchFamily="2" charset="-78"/>
              </a:rPr>
              <a:t>ضروری می باشند .</a:t>
            </a:r>
          </a:p>
          <a:p>
            <a:pPr algn="r" rtl="1" fontAlgn="base">
              <a:lnSpc>
                <a:spcPct val="150000"/>
              </a:lnSpc>
            </a:pPr>
            <a:r>
              <a:rPr lang="fa-IR" sz="1700" dirty="0">
                <a:cs typeface="B Titr" pitchFamily="2" charset="-78"/>
              </a:rPr>
              <a:t>برای شروع دیسک </a:t>
            </a:r>
            <a:r>
              <a:rPr lang="en-US" sz="1700" dirty="0">
                <a:cs typeface="B Titr" pitchFamily="2" charset="-78"/>
              </a:rPr>
              <a:t>DVD </a:t>
            </a:r>
            <a:r>
              <a:rPr lang="fa-IR" sz="1700" dirty="0">
                <a:cs typeface="B Titr" pitchFamily="2" charset="-78"/>
              </a:rPr>
              <a:t>فدورا را درون درایو دیسک خوان سیستم قرار دهید تا  سیستم از روی آن </a:t>
            </a:r>
            <a:r>
              <a:rPr lang="en-US" sz="1700" dirty="0">
                <a:cs typeface="B Titr" pitchFamily="2" charset="-78"/>
              </a:rPr>
              <a:t>Boot </a:t>
            </a:r>
            <a:r>
              <a:rPr lang="fa-IR" sz="1700" dirty="0">
                <a:cs typeface="B Titr" pitchFamily="2" charset="-78"/>
              </a:rPr>
              <a:t>شود.(برای تنظیم کردن </a:t>
            </a:r>
            <a:r>
              <a:rPr lang="en-US" sz="1700" dirty="0" smtClean="0">
                <a:cs typeface="B Titr" pitchFamily="2" charset="-78"/>
              </a:rPr>
              <a:t>Boot</a:t>
            </a:r>
            <a:r>
              <a:rPr lang="en-US" sz="1700" dirty="0">
                <a:cs typeface="B Titr" pitchFamily="2" charset="-78"/>
              </a:rPr>
              <a:t> </a:t>
            </a:r>
            <a:r>
              <a:rPr lang="fa-IR" sz="1700" dirty="0">
                <a:cs typeface="B Titr" pitchFamily="2" charset="-78"/>
              </a:rPr>
              <a:t>از روی درایو دیسک خوان ممکن است باید وارد </a:t>
            </a:r>
            <a:r>
              <a:rPr lang="en-US" sz="1700" dirty="0">
                <a:cs typeface="B Titr" pitchFamily="2" charset="-78"/>
              </a:rPr>
              <a:t>BIOS </a:t>
            </a:r>
            <a:r>
              <a:rPr lang="fa-IR" sz="1700" dirty="0">
                <a:cs typeface="B Titr" pitchFamily="2" charset="-78"/>
              </a:rPr>
              <a:t>سیستم شوید)</a:t>
            </a:r>
          </a:p>
          <a:p>
            <a:pPr marL="0" indent="0" algn="r" rtl="1">
              <a:lnSpc>
                <a:spcPct val="150000"/>
              </a:lnSpc>
              <a:buNone/>
            </a:pPr>
            <a:endParaRPr lang="en-US" sz="1700" dirty="0">
              <a:cs typeface="B Titr" pitchFamily="2" charset="-78"/>
            </a:endParaRPr>
          </a:p>
        </p:txBody>
      </p:sp>
    </p:spTree>
    <p:extLst>
      <p:ext uri="{BB962C8B-B14F-4D97-AF65-F5344CB8AC3E}">
        <p14:creationId xmlns:p14="http://schemas.microsoft.com/office/powerpoint/2010/main" val="40196223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solidFill>
                  <a:srgbClr val="FF0000"/>
                </a:solidFill>
                <a:cs typeface="B Titr" pitchFamily="2" charset="-78"/>
              </a:rPr>
              <a:t>تعاریف مربوط به پارتیشن های لینوکس</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1600200" y="2209800"/>
            <a:ext cx="6196405" cy="3048000"/>
          </a:xfrm>
        </p:spPr>
        <p:txBody>
          <a:bodyPr>
            <a:noAutofit/>
          </a:bodyPr>
          <a:lstStyle/>
          <a:p>
            <a:pPr marL="0" indent="0" algn="ctr" rtl="1">
              <a:lnSpc>
                <a:spcPct val="150000"/>
              </a:lnSpc>
              <a:buNone/>
            </a:pPr>
            <a:r>
              <a:rPr lang="fa-IR" sz="3200" dirty="0" smtClean="0">
                <a:cs typeface="B Titr" pitchFamily="2" charset="-78"/>
              </a:rPr>
              <a:t>پارتیشن  </a:t>
            </a:r>
            <a:r>
              <a:rPr lang="en-US" sz="3200" dirty="0" smtClean="0">
                <a:cs typeface="B Titr" pitchFamily="2" charset="-78"/>
              </a:rPr>
              <a:t>Root</a:t>
            </a:r>
            <a:r>
              <a:rPr lang="fa-IR" sz="3200" dirty="0" smtClean="0">
                <a:cs typeface="B Titr" pitchFamily="2" charset="-78"/>
              </a:rPr>
              <a:t> </a:t>
            </a:r>
          </a:p>
          <a:p>
            <a:pPr marL="0" indent="0" algn="ctr" rtl="1">
              <a:lnSpc>
                <a:spcPct val="150000"/>
              </a:lnSpc>
              <a:buNone/>
            </a:pPr>
            <a:r>
              <a:rPr lang="fa-IR" sz="3200" dirty="0" smtClean="0">
                <a:cs typeface="B Titr" pitchFamily="2" charset="-78"/>
              </a:rPr>
              <a:t>پارتیشن  </a:t>
            </a:r>
            <a:r>
              <a:rPr lang="en-US" sz="3200" dirty="0" smtClean="0">
                <a:cs typeface="B Titr" pitchFamily="2" charset="-78"/>
              </a:rPr>
              <a:t>Swap</a:t>
            </a:r>
            <a:r>
              <a:rPr lang="fa-IR" sz="3200" dirty="0" smtClean="0">
                <a:cs typeface="B Titr" pitchFamily="2" charset="-78"/>
              </a:rPr>
              <a:t> </a:t>
            </a:r>
            <a:endParaRPr lang="en-US" sz="3200" dirty="0" smtClean="0">
              <a:cs typeface="B Titr" pitchFamily="2" charset="-78"/>
            </a:endParaRPr>
          </a:p>
          <a:p>
            <a:pPr marL="0" indent="0" algn="ctr" rtl="1">
              <a:lnSpc>
                <a:spcPct val="150000"/>
              </a:lnSpc>
              <a:buNone/>
            </a:pPr>
            <a:r>
              <a:rPr lang="fa-IR" sz="3200" dirty="0" smtClean="0">
                <a:cs typeface="B Titr" pitchFamily="2" charset="-78"/>
              </a:rPr>
              <a:t>پارتیشن </a:t>
            </a:r>
            <a:r>
              <a:rPr lang="en-US" sz="3200" dirty="0" smtClean="0">
                <a:cs typeface="B Titr" pitchFamily="2" charset="-78"/>
              </a:rPr>
              <a:t>Home</a:t>
            </a:r>
          </a:p>
          <a:p>
            <a:pPr marL="0" indent="0" algn="ctr" rtl="1">
              <a:lnSpc>
                <a:spcPct val="150000"/>
              </a:lnSpc>
              <a:buNone/>
            </a:pPr>
            <a:r>
              <a:rPr lang="fa-IR" sz="3200" dirty="0" smtClean="0">
                <a:cs typeface="B Titr" pitchFamily="2" charset="-78"/>
              </a:rPr>
              <a:t>      پاریتشن </a:t>
            </a:r>
            <a:r>
              <a:rPr lang="en-US" sz="3200" dirty="0" smtClean="0">
                <a:cs typeface="B Titr" pitchFamily="2" charset="-78"/>
              </a:rPr>
              <a:t>Music</a:t>
            </a:r>
            <a:r>
              <a:rPr lang="fa-IR" sz="3200" dirty="0" smtClean="0">
                <a:cs typeface="B Titr" pitchFamily="2" charset="-78"/>
              </a:rPr>
              <a:t> و ...</a:t>
            </a:r>
            <a:endParaRPr lang="en-US" sz="3200" dirty="0">
              <a:cs typeface="B Titr" pitchFamily="2" charset="-78"/>
            </a:endParaRPr>
          </a:p>
        </p:txBody>
      </p:sp>
    </p:spTree>
    <p:extLst>
      <p:ext uri="{BB962C8B-B14F-4D97-AF65-F5344CB8AC3E}">
        <p14:creationId xmlns:p14="http://schemas.microsoft.com/office/powerpoint/2010/main" val="32869055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76" y="919476"/>
            <a:ext cx="7419048" cy="5019048"/>
          </a:xfrm>
          <a:prstGeom prst="rect">
            <a:avLst/>
          </a:prstGeom>
        </p:spPr>
      </p:pic>
    </p:spTree>
    <p:extLst>
      <p:ext uri="{BB962C8B-B14F-4D97-AF65-F5344CB8AC3E}">
        <p14:creationId xmlns:p14="http://schemas.microsoft.com/office/powerpoint/2010/main" val="37235976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399"/>
            <a:ext cx="7028886" cy="5219763"/>
          </a:xfrm>
          <a:prstGeom prst="rect">
            <a:avLst/>
          </a:prstGeom>
        </p:spPr>
      </p:pic>
    </p:spTree>
    <p:extLst>
      <p:ext uri="{BB962C8B-B14F-4D97-AF65-F5344CB8AC3E}">
        <p14:creationId xmlns:p14="http://schemas.microsoft.com/office/powerpoint/2010/main" val="158765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199"/>
            <a:ext cx="7467600" cy="4148667"/>
          </a:xfrm>
          <a:prstGeom prst="rect">
            <a:avLst/>
          </a:prstGeom>
        </p:spPr>
      </p:pic>
    </p:spTree>
    <p:extLst>
      <p:ext uri="{BB962C8B-B14F-4D97-AF65-F5344CB8AC3E}">
        <p14:creationId xmlns:p14="http://schemas.microsoft.com/office/powerpoint/2010/main" val="157962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400"/>
            <a:ext cx="7162800" cy="4936715"/>
          </a:xfrm>
          <a:prstGeom prst="rect">
            <a:avLst/>
          </a:prstGeom>
        </p:spPr>
      </p:pic>
    </p:spTree>
    <p:extLst>
      <p:ext uri="{BB962C8B-B14F-4D97-AF65-F5344CB8AC3E}">
        <p14:creationId xmlns:p14="http://schemas.microsoft.com/office/powerpoint/2010/main" val="2277231391"/>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7527"/>
            <a:ext cx="7239000" cy="4989233"/>
          </a:xfrm>
          <a:prstGeom prst="rect">
            <a:avLst/>
          </a:prstGeom>
        </p:spPr>
      </p:pic>
    </p:spTree>
    <p:extLst>
      <p:ext uri="{BB962C8B-B14F-4D97-AF65-F5344CB8AC3E}">
        <p14:creationId xmlns:p14="http://schemas.microsoft.com/office/powerpoint/2010/main" val="30048326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36" y="990600"/>
            <a:ext cx="7239000" cy="4989233"/>
          </a:xfrm>
          <a:prstGeom prst="rect">
            <a:avLst/>
          </a:prstGeom>
        </p:spPr>
      </p:pic>
    </p:spTree>
    <p:extLst>
      <p:ext uri="{BB962C8B-B14F-4D97-AF65-F5344CB8AC3E}">
        <p14:creationId xmlns:p14="http://schemas.microsoft.com/office/powerpoint/2010/main" val="63195542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02" y="990600"/>
            <a:ext cx="7219597" cy="4975860"/>
          </a:xfrm>
          <a:prstGeom prst="rect">
            <a:avLst/>
          </a:prstGeom>
        </p:spPr>
      </p:pic>
    </p:spTree>
    <p:extLst>
      <p:ext uri="{BB962C8B-B14F-4D97-AF65-F5344CB8AC3E}">
        <p14:creationId xmlns:p14="http://schemas.microsoft.com/office/powerpoint/2010/main" val="66261453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150" y="990600"/>
            <a:ext cx="7225450" cy="4979894"/>
          </a:xfrm>
          <a:prstGeom prst="rect">
            <a:avLst/>
          </a:prstGeom>
        </p:spPr>
      </p:pic>
    </p:spTree>
    <p:extLst>
      <p:ext uri="{BB962C8B-B14F-4D97-AF65-F5344CB8AC3E}">
        <p14:creationId xmlns:p14="http://schemas.microsoft.com/office/powerpoint/2010/main" val="40121068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382" y="1371600"/>
            <a:ext cx="6393873" cy="44959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669303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29" y="914400"/>
            <a:ext cx="7446571" cy="51322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228" y="2895600"/>
            <a:ext cx="3228572" cy="1304762"/>
          </a:xfrm>
          <a:prstGeom prst="rect">
            <a:avLst/>
          </a:prstGeom>
        </p:spPr>
      </p:pic>
    </p:spTree>
    <p:extLst>
      <p:ext uri="{BB962C8B-B14F-4D97-AF65-F5344CB8AC3E}">
        <p14:creationId xmlns:p14="http://schemas.microsoft.com/office/powerpoint/2010/main" val="4177547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239000" cy="4989233"/>
          </a:xfrm>
          <a:prstGeom prst="rect">
            <a:avLst/>
          </a:prstGeom>
        </p:spPr>
      </p:pic>
    </p:spTree>
    <p:extLst>
      <p:ext uri="{BB962C8B-B14F-4D97-AF65-F5344CB8AC3E}">
        <p14:creationId xmlns:p14="http://schemas.microsoft.com/office/powerpoint/2010/main" val="3634204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0600"/>
            <a:ext cx="7467600" cy="5146787"/>
          </a:xfrm>
          <a:prstGeom prst="rect">
            <a:avLst/>
          </a:prstGeom>
        </p:spPr>
      </p:pic>
    </p:spTree>
    <p:extLst>
      <p:ext uri="{BB962C8B-B14F-4D97-AF65-F5344CB8AC3E}">
        <p14:creationId xmlns:p14="http://schemas.microsoft.com/office/powerpoint/2010/main" val="381276154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0600"/>
            <a:ext cx="7225451" cy="4979894"/>
          </a:xfrm>
          <a:prstGeom prst="rect">
            <a:avLst/>
          </a:prstGeom>
        </p:spPr>
      </p:pic>
    </p:spTree>
    <p:extLst>
      <p:ext uri="{BB962C8B-B14F-4D97-AF65-F5344CB8AC3E}">
        <p14:creationId xmlns:p14="http://schemas.microsoft.com/office/powerpoint/2010/main" val="9776083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39091"/>
            <a:ext cx="7010400" cy="4831677"/>
          </a:xfrm>
          <a:prstGeom prst="rect">
            <a:avLst/>
          </a:prstGeom>
        </p:spPr>
      </p:pic>
    </p:spTree>
    <p:extLst>
      <p:ext uri="{BB962C8B-B14F-4D97-AF65-F5344CB8AC3E}">
        <p14:creationId xmlns:p14="http://schemas.microsoft.com/office/powerpoint/2010/main" val="13057543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46018"/>
            <a:ext cx="7162800" cy="4936715"/>
          </a:xfrm>
          <a:prstGeom prst="rect">
            <a:avLst/>
          </a:prstGeom>
        </p:spPr>
      </p:pic>
    </p:spTree>
    <p:extLst>
      <p:ext uri="{BB962C8B-B14F-4D97-AF65-F5344CB8AC3E}">
        <p14:creationId xmlns:p14="http://schemas.microsoft.com/office/powerpoint/2010/main" val="4264438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7" y="838200"/>
            <a:ext cx="7305105" cy="5391138"/>
          </a:xfrm>
          <a:prstGeom prst="rect">
            <a:avLst/>
          </a:prstGeom>
        </p:spPr>
      </p:pic>
    </p:spTree>
    <p:extLst>
      <p:ext uri="{BB962C8B-B14F-4D97-AF65-F5344CB8AC3E}">
        <p14:creationId xmlns:p14="http://schemas.microsoft.com/office/powerpoint/2010/main" val="2663886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315201" cy="4903694"/>
          </a:xfrm>
          <a:prstGeom prst="rect">
            <a:avLst/>
          </a:prstGeom>
        </p:spPr>
      </p:pic>
    </p:spTree>
    <p:extLst>
      <p:ext uri="{BB962C8B-B14F-4D97-AF65-F5344CB8AC3E}">
        <p14:creationId xmlns:p14="http://schemas.microsoft.com/office/powerpoint/2010/main" val="17279015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7386067" cy="5164320"/>
          </a:xfrm>
          <a:prstGeom prst="rect">
            <a:avLst/>
          </a:prstGeom>
        </p:spPr>
      </p:pic>
    </p:spTree>
    <p:extLst>
      <p:ext uri="{BB962C8B-B14F-4D97-AF65-F5344CB8AC3E}">
        <p14:creationId xmlns:p14="http://schemas.microsoft.com/office/powerpoint/2010/main" val="1559134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77155"/>
            <a:ext cx="7467600" cy="5295045"/>
          </a:xfrm>
          <a:prstGeom prst="rect">
            <a:avLst/>
          </a:prstGeom>
        </p:spPr>
      </p:pic>
    </p:spTree>
    <p:extLst>
      <p:ext uri="{BB962C8B-B14F-4D97-AF65-F5344CB8AC3E}">
        <p14:creationId xmlns:p14="http://schemas.microsoft.com/office/powerpoint/2010/main" val="32612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562600"/>
          </a:xfrm>
        </p:spPr>
        <p:txBody>
          <a:bodyPr>
            <a:noAutofit/>
          </a:bodyPr>
          <a:lstStyle/>
          <a:p>
            <a:pPr algn="r" rtl="1">
              <a:lnSpc>
                <a:spcPct val="170000"/>
              </a:lnSpc>
              <a:buFont typeface="Wingdings" pitchFamily="2" charset="2"/>
              <a:buChar char="q"/>
            </a:pPr>
            <a:r>
              <a:rPr lang="fa-IR" sz="1400" dirty="0">
                <a:cs typeface="B Titr" pitchFamily="2" charset="-78"/>
              </a:rPr>
              <a:t>همانطور که می دانید، هر سیستم کامپیوتری برای برقراری ارتباط بین کاربر و قطعات سخت افزاری نیاز به سیستم عامل دارد که این سیستم عاملها وظیفه تبدیل دستورات کاربر را به کدهای قابل فهم سیستمی بر عهده دارند. یکی از این سیستم عاملها</a:t>
            </a:r>
            <a:r>
              <a:rPr lang="fa-IR" sz="1400" b="1" dirty="0">
                <a:cs typeface="B Titr" pitchFamily="2" charset="-78"/>
              </a:rPr>
              <a:t>لینوکس</a:t>
            </a:r>
            <a:r>
              <a:rPr lang="fa-IR" sz="1400" dirty="0">
                <a:cs typeface="B Titr" pitchFamily="2" charset="-78"/>
              </a:rPr>
              <a:t> نام دارد که به صورت </a:t>
            </a:r>
            <a:r>
              <a:rPr lang="fa-IR" sz="1400" b="1" dirty="0">
                <a:cs typeface="B Titr" pitchFamily="2" charset="-78"/>
              </a:rPr>
              <a:t>متن </a:t>
            </a:r>
            <a:r>
              <a:rPr lang="fa-IR" sz="1400" b="1" dirty="0" smtClean="0">
                <a:cs typeface="B Titr" pitchFamily="2" charset="-78"/>
              </a:rPr>
              <a:t>باز</a:t>
            </a:r>
            <a:r>
              <a:rPr lang="en-US" sz="1400" b="1" dirty="0" smtClean="0">
                <a:cs typeface="B Titr" pitchFamily="2" charset="-78"/>
              </a:rPr>
              <a:t> (</a:t>
            </a:r>
            <a:r>
              <a:rPr lang="en-US" sz="1400" b="1" dirty="0">
                <a:cs typeface="B Titr" pitchFamily="2" charset="-78"/>
              </a:rPr>
              <a:t>Open </a:t>
            </a:r>
            <a:r>
              <a:rPr lang="en-US" sz="1400" b="1" dirty="0" smtClean="0">
                <a:cs typeface="B Titr" pitchFamily="2" charset="-78"/>
              </a:rPr>
              <a:t>Source)</a:t>
            </a:r>
            <a:r>
              <a:rPr lang="fa-IR" sz="1400" dirty="0" smtClean="0">
                <a:cs typeface="B Titr" pitchFamily="2" charset="-78"/>
              </a:rPr>
              <a:t>ارائه </a:t>
            </a:r>
            <a:r>
              <a:rPr lang="fa-IR" sz="1400" dirty="0">
                <a:cs typeface="B Titr" pitchFamily="2" charset="-78"/>
              </a:rPr>
              <a:t>شده است. </a:t>
            </a:r>
            <a:br>
              <a:rPr lang="fa-IR" sz="1400" dirty="0">
                <a:cs typeface="B Titr" pitchFamily="2" charset="-78"/>
              </a:rPr>
            </a:br>
            <a:r>
              <a:rPr lang="fa-IR" sz="1400" dirty="0">
                <a:cs typeface="B Titr" pitchFamily="2" charset="-78"/>
              </a:rPr>
              <a:t>به دلیل سیاستهای محافظتی و امنیتی بیشتر شرکتهای ارائه دهنده سیستم عاملها، بیشتر این نرم افزارها به صورت</a:t>
            </a:r>
            <a:r>
              <a:rPr lang="fa-IR" sz="1400" b="1" dirty="0">
                <a:cs typeface="B Titr" pitchFamily="2" charset="-78"/>
              </a:rPr>
              <a:t> کد بسته </a:t>
            </a:r>
            <a:r>
              <a:rPr lang="fa-IR" sz="1400" b="1" dirty="0" smtClean="0">
                <a:cs typeface="B Titr" pitchFamily="2" charset="-78"/>
              </a:rPr>
              <a:t>(</a:t>
            </a:r>
            <a:r>
              <a:rPr lang="en-US" sz="1400" b="1" dirty="0">
                <a:cs typeface="B Titr" pitchFamily="2" charset="-78"/>
              </a:rPr>
              <a:t>Closed Source</a:t>
            </a:r>
            <a:r>
              <a:rPr lang="fa-IR" sz="1400" b="1" dirty="0" smtClean="0">
                <a:cs typeface="B Titr" pitchFamily="2" charset="-78"/>
              </a:rPr>
              <a:t>) </a:t>
            </a:r>
            <a:r>
              <a:rPr lang="fa-IR" sz="1400" dirty="0" smtClean="0">
                <a:cs typeface="B Titr" pitchFamily="2" charset="-78"/>
              </a:rPr>
              <a:t>عرضه </a:t>
            </a:r>
            <a:r>
              <a:rPr lang="fa-IR" sz="1400" dirty="0">
                <a:cs typeface="B Titr" pitchFamily="2" charset="-78"/>
              </a:rPr>
              <a:t>می گردند که ارتقاء آنها و رفع معایب و مشکلات مربوطه بر عهده شرکت ارائه دهنده و توسعه دهندگان زیر مجموعه های مربوطه خواهد بود. از این رو و به دلیل محدود بودن منابع انسانی و زمانی، این موارد بسیار کند و محدود صورت می پذیرد. در اینجا بود که برای رفع این مشکل برخی از نرم افزارها پا به عرصه گذاشتند و تحت مجوز </a:t>
            </a:r>
            <a:r>
              <a:rPr lang="en-US" sz="1400" b="1" dirty="0">
                <a:cs typeface="B Titr" pitchFamily="2" charset="-78"/>
                <a:hlinkClick r:id="rId2"/>
              </a:rPr>
              <a:t>GNU/GPL</a:t>
            </a:r>
            <a:r>
              <a:rPr lang="fa-IR" sz="1400" dirty="0">
                <a:cs typeface="B Titr" pitchFamily="2" charset="-78"/>
              </a:rPr>
              <a:t>منتشر </a:t>
            </a:r>
            <a:r>
              <a:rPr lang="fa-IR" sz="1400" dirty="0" smtClean="0">
                <a:cs typeface="B Titr" pitchFamily="2" charset="-78"/>
              </a:rPr>
              <a:t>شدند.</a:t>
            </a:r>
          </a:p>
          <a:p>
            <a:pPr algn="r" rtl="1">
              <a:lnSpc>
                <a:spcPct val="170000"/>
              </a:lnSpc>
              <a:buFont typeface="Wingdings" pitchFamily="2" charset="2"/>
              <a:buChar char="q"/>
            </a:pPr>
            <a:r>
              <a:rPr lang="fa-IR" sz="1400" dirty="0">
                <a:cs typeface="B Titr" pitchFamily="2" charset="-78"/>
              </a:rPr>
              <a:t/>
            </a:r>
            <a:br>
              <a:rPr lang="fa-IR" sz="1400" dirty="0">
                <a:cs typeface="B Titr" pitchFamily="2" charset="-78"/>
              </a:rPr>
            </a:br>
            <a:r>
              <a:rPr lang="fa-IR" sz="1400" dirty="0">
                <a:cs typeface="B Titr" pitchFamily="2" charset="-78"/>
              </a:rPr>
              <a:t>این مجوز بدین صورت است که به همه کاربران اجازه هرگونه دخل و تصرف از قبیل تغییر در محتوا، شخصی سازی محیط یا فرآیندها و یا حتی توزیع مجدد را خواهد داد از این رو به جرأت می توان گفت که توسعه دهندگان این نرم افزارها نه تنها شخص یا شرکت ارائه دهنده بلکه کلیه کاربران آن نیز خواهند بود و این چنین است که پیشرفت این گونه نرم افزارها بسیار سریعتر خواهد بود. لینوکس نیز همانند دیگر نرم افزارهای ارائه شده تحت این مجوز، از این قاعده مستثنی نبوده و بی شک یکی از عوامل محبوبیت این سیستم عامل همین امر است.</a:t>
            </a:r>
          </a:p>
          <a:p>
            <a:pPr algn="r" rtl="1">
              <a:lnSpc>
                <a:spcPct val="170000"/>
              </a:lnSpc>
              <a:buFont typeface="Wingdings" pitchFamily="2" charset="2"/>
              <a:buChar char="§"/>
            </a:pPr>
            <a:endParaRPr lang="en-US" sz="1400" b="1" dirty="0">
              <a:cs typeface="B Titr" pitchFamily="2" charset="-78"/>
            </a:endParaRPr>
          </a:p>
        </p:txBody>
      </p:sp>
    </p:spTree>
    <p:extLst>
      <p:ext uri="{BB962C8B-B14F-4D97-AF65-F5344CB8AC3E}">
        <p14:creationId xmlns:p14="http://schemas.microsoft.com/office/powerpoint/2010/main" val="2764048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14400"/>
            <a:ext cx="7315200" cy="5122540"/>
          </a:xfrm>
        </p:spPr>
      </p:pic>
    </p:spTree>
    <p:extLst>
      <p:ext uri="{BB962C8B-B14F-4D97-AF65-F5344CB8AC3E}">
        <p14:creationId xmlns:p14="http://schemas.microsoft.com/office/powerpoint/2010/main" val="3789366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764" y="1059872"/>
            <a:ext cx="7375032" cy="5082989"/>
          </a:xfrm>
          <a:prstGeom prst="rect">
            <a:avLst/>
          </a:prstGeom>
        </p:spPr>
      </p:pic>
    </p:spTree>
    <p:extLst>
      <p:ext uri="{BB962C8B-B14F-4D97-AF65-F5344CB8AC3E}">
        <p14:creationId xmlns:p14="http://schemas.microsoft.com/office/powerpoint/2010/main" val="195990748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38200"/>
            <a:ext cx="7315200" cy="5385330"/>
          </a:xfrm>
          <a:prstGeom prst="rect">
            <a:avLst/>
          </a:prstGeom>
        </p:spPr>
      </p:pic>
    </p:spTree>
    <p:extLst>
      <p:ext uri="{BB962C8B-B14F-4D97-AF65-F5344CB8AC3E}">
        <p14:creationId xmlns:p14="http://schemas.microsoft.com/office/powerpoint/2010/main" val="4276355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29095"/>
            <a:ext cx="7361351" cy="5419305"/>
          </a:xfrm>
          <a:prstGeom prst="rect">
            <a:avLst/>
          </a:prstGeom>
        </p:spPr>
      </p:pic>
    </p:spTree>
    <p:extLst>
      <p:ext uri="{BB962C8B-B14F-4D97-AF65-F5344CB8AC3E}">
        <p14:creationId xmlns:p14="http://schemas.microsoft.com/office/powerpoint/2010/main" val="95893076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01968"/>
            <a:ext cx="7361351" cy="5073559"/>
          </a:xfrm>
          <a:prstGeom prst="rect">
            <a:avLst/>
          </a:prstGeom>
        </p:spPr>
      </p:pic>
    </p:spTree>
    <p:extLst>
      <p:ext uri="{BB962C8B-B14F-4D97-AF65-F5344CB8AC3E}">
        <p14:creationId xmlns:p14="http://schemas.microsoft.com/office/powerpoint/2010/main" val="15603255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75" y="1001968"/>
            <a:ext cx="6879401" cy="5073559"/>
          </a:xfrm>
          <a:prstGeom prst="rect">
            <a:avLst/>
          </a:prstGeom>
        </p:spPr>
      </p:pic>
    </p:spTree>
    <p:extLst>
      <p:ext uri="{BB962C8B-B14F-4D97-AF65-F5344CB8AC3E}">
        <p14:creationId xmlns:p14="http://schemas.microsoft.com/office/powerpoint/2010/main" val="1825761666"/>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37" y="1001968"/>
            <a:ext cx="6904076" cy="5073559"/>
          </a:xfrm>
          <a:prstGeom prst="rect">
            <a:avLst/>
          </a:prstGeom>
        </p:spPr>
      </p:pic>
    </p:spTree>
    <p:extLst>
      <p:ext uri="{BB962C8B-B14F-4D97-AF65-F5344CB8AC3E}">
        <p14:creationId xmlns:p14="http://schemas.microsoft.com/office/powerpoint/2010/main" val="36424055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01968"/>
            <a:ext cx="7361350" cy="5073559"/>
          </a:xfrm>
          <a:prstGeom prst="rect">
            <a:avLst/>
          </a:prstGeom>
        </p:spPr>
      </p:pic>
    </p:spTree>
    <p:extLst>
      <p:ext uri="{BB962C8B-B14F-4D97-AF65-F5344CB8AC3E}">
        <p14:creationId xmlns:p14="http://schemas.microsoft.com/office/powerpoint/2010/main" val="1042294702"/>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50" y="1001968"/>
            <a:ext cx="6853251" cy="5073559"/>
          </a:xfrm>
          <a:prstGeom prst="rect">
            <a:avLst/>
          </a:prstGeom>
        </p:spPr>
      </p:pic>
    </p:spTree>
    <p:extLst>
      <p:ext uri="{BB962C8B-B14F-4D97-AF65-F5344CB8AC3E}">
        <p14:creationId xmlns:p14="http://schemas.microsoft.com/office/powerpoint/2010/main" val="2043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75" y="1001968"/>
            <a:ext cx="6879401" cy="5073559"/>
          </a:xfrm>
          <a:prstGeom prst="rect">
            <a:avLst/>
          </a:prstGeom>
        </p:spPr>
      </p:pic>
    </p:spTree>
    <p:extLst>
      <p:ext uri="{BB962C8B-B14F-4D97-AF65-F5344CB8AC3E}">
        <p14:creationId xmlns:p14="http://schemas.microsoft.com/office/powerpoint/2010/main" val="62030942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1202485"/>
          </a:xfrm>
        </p:spPr>
        <p:txBody>
          <a:bodyPr/>
          <a:lstStyle/>
          <a:p>
            <a:r>
              <a:rPr lang="fa-IR" dirty="0" smtClean="0">
                <a:cs typeface="B Titr" pitchFamily="2" charset="-78"/>
              </a:rPr>
              <a:t>سوال</a:t>
            </a:r>
            <a:endParaRPr lang="en-US" dirty="0">
              <a:cs typeface="B Titr" pitchFamily="2" charset="-78"/>
            </a:endParaRPr>
          </a:p>
        </p:txBody>
      </p:sp>
      <p:sp>
        <p:nvSpPr>
          <p:cNvPr id="3" name="Content Placeholder 2"/>
          <p:cNvSpPr>
            <a:spLocks noGrp="1"/>
          </p:cNvSpPr>
          <p:nvPr>
            <p:ph idx="1"/>
          </p:nvPr>
        </p:nvSpPr>
        <p:spPr>
          <a:xfrm>
            <a:off x="762000" y="2119257"/>
            <a:ext cx="7696200" cy="3603812"/>
          </a:xfrm>
        </p:spPr>
        <p:txBody>
          <a:bodyPr/>
          <a:lstStyle/>
          <a:p>
            <a:pPr algn="r" rtl="1">
              <a:buFont typeface="Wingdings" pitchFamily="2" charset="2"/>
              <a:buChar char="v"/>
            </a:pPr>
            <a:r>
              <a:rPr lang="fa-IR" dirty="0" smtClean="0">
                <a:cs typeface="B Titr" pitchFamily="2" charset="-78"/>
              </a:rPr>
              <a:t>سیستم عامل لینوکس یک سیستم عامل --- با مجوز --- می باشد</a:t>
            </a:r>
          </a:p>
          <a:p>
            <a:pPr marL="0" indent="0" algn="r" rtl="1">
              <a:buNone/>
            </a:pPr>
            <a:endParaRPr lang="fa-IR" dirty="0" smtClean="0">
              <a:cs typeface="B Titr" pitchFamily="2" charset="-78"/>
            </a:endParaRPr>
          </a:p>
          <a:p>
            <a:pPr marL="0" indent="0" algn="r" rtl="1">
              <a:buNone/>
            </a:pPr>
            <a:r>
              <a:rPr lang="fa-IR" dirty="0" smtClean="0">
                <a:cs typeface="B Titr" pitchFamily="2" charset="-78"/>
              </a:rPr>
              <a:t> الف) </a:t>
            </a:r>
            <a:r>
              <a:rPr lang="en-US" b="1" dirty="0">
                <a:cs typeface="B Titr" pitchFamily="2" charset="-78"/>
              </a:rPr>
              <a:t>Closed </a:t>
            </a:r>
            <a:r>
              <a:rPr lang="en-US" b="1" dirty="0" smtClean="0">
                <a:cs typeface="B Titr" pitchFamily="2" charset="-78"/>
              </a:rPr>
              <a:t>Source</a:t>
            </a:r>
            <a:r>
              <a:rPr lang="fa-IR" b="1" dirty="0" smtClean="0">
                <a:cs typeface="B Titr" pitchFamily="2" charset="-78"/>
              </a:rPr>
              <a:t> – </a:t>
            </a:r>
            <a:r>
              <a:rPr lang="en-US" b="1" smtClean="0">
                <a:cs typeface="B Titr" pitchFamily="2" charset="-78"/>
              </a:rPr>
              <a:t>GPL</a:t>
            </a:r>
            <a:endParaRPr lang="fa-IR" b="1" dirty="0" smtClean="0">
              <a:cs typeface="B Titr" pitchFamily="2" charset="-78"/>
            </a:endParaRPr>
          </a:p>
          <a:p>
            <a:pPr marL="0" indent="0" algn="r" rtl="1">
              <a:buNone/>
            </a:pPr>
            <a:r>
              <a:rPr lang="fa-IR" b="1" dirty="0" smtClean="0">
                <a:cs typeface="B Titr" pitchFamily="2" charset="-78"/>
              </a:rPr>
              <a:t>  ب) </a:t>
            </a:r>
            <a:r>
              <a:rPr lang="en-US" b="1" dirty="0" smtClean="0">
                <a:cs typeface="B Titr" pitchFamily="2" charset="-78"/>
              </a:rPr>
              <a:t>Open Source</a:t>
            </a:r>
            <a:r>
              <a:rPr lang="fa-IR" b="1" dirty="0" smtClean="0">
                <a:cs typeface="B Titr" pitchFamily="2" charset="-78"/>
              </a:rPr>
              <a:t> – </a:t>
            </a:r>
            <a:r>
              <a:rPr lang="en-US" b="1" dirty="0" smtClean="0">
                <a:cs typeface="B Titr" pitchFamily="2" charset="-78"/>
              </a:rPr>
              <a:t>GUN</a:t>
            </a:r>
          </a:p>
          <a:p>
            <a:pPr marL="0" indent="0" algn="r" rtl="1">
              <a:buNone/>
            </a:pPr>
            <a:r>
              <a:rPr lang="en-US" b="1" dirty="0" smtClean="0">
                <a:cs typeface="B Titr" pitchFamily="2" charset="-78"/>
              </a:rPr>
              <a:t> </a:t>
            </a:r>
            <a:r>
              <a:rPr lang="fa-IR" b="1" dirty="0" smtClean="0">
                <a:cs typeface="B Titr" pitchFamily="2" charset="-78"/>
              </a:rPr>
              <a:t>ج ) </a:t>
            </a:r>
            <a:r>
              <a:rPr lang="en-US" b="1" dirty="0">
                <a:cs typeface="B Titr" pitchFamily="2" charset="-78"/>
              </a:rPr>
              <a:t>Closed Source</a:t>
            </a:r>
            <a:r>
              <a:rPr lang="fa-IR" b="1" dirty="0">
                <a:cs typeface="B Titr" pitchFamily="2" charset="-78"/>
              </a:rPr>
              <a:t> – </a:t>
            </a:r>
            <a:r>
              <a:rPr lang="en-US" b="1" dirty="0" smtClean="0">
                <a:cs typeface="B Titr" pitchFamily="2" charset="-78"/>
              </a:rPr>
              <a:t>GUU</a:t>
            </a:r>
            <a:endParaRPr lang="fa-IR" b="1" dirty="0" smtClean="0">
              <a:cs typeface="B Titr" pitchFamily="2" charset="-78"/>
            </a:endParaRPr>
          </a:p>
          <a:p>
            <a:pPr marL="0" indent="0" algn="r" rtl="1">
              <a:buNone/>
            </a:pPr>
            <a:r>
              <a:rPr lang="en-US" b="1" dirty="0" smtClean="0">
                <a:cs typeface="B Titr" pitchFamily="2" charset="-78"/>
              </a:rPr>
              <a:t>  </a:t>
            </a:r>
            <a:r>
              <a:rPr lang="fa-IR" b="1" dirty="0" smtClean="0">
                <a:cs typeface="B Titr" pitchFamily="2" charset="-78"/>
              </a:rPr>
              <a:t>د) </a:t>
            </a:r>
            <a:r>
              <a:rPr lang="en-US" b="1" dirty="0">
                <a:cs typeface="B Titr" pitchFamily="2" charset="-78"/>
              </a:rPr>
              <a:t>Open </a:t>
            </a:r>
            <a:r>
              <a:rPr lang="en-US" b="1" dirty="0" smtClean="0">
                <a:cs typeface="B Titr" pitchFamily="2" charset="-78"/>
              </a:rPr>
              <a:t>Source</a:t>
            </a:r>
            <a:r>
              <a:rPr lang="fa-IR" b="1" dirty="0" smtClean="0">
                <a:cs typeface="B Titr" pitchFamily="2" charset="-78"/>
              </a:rPr>
              <a:t> – </a:t>
            </a:r>
            <a:r>
              <a:rPr lang="en-US" b="1" dirty="0" smtClean="0">
                <a:cs typeface="B Titr" pitchFamily="2" charset="-78"/>
              </a:rPr>
              <a:t>GPL</a:t>
            </a:r>
            <a:endParaRPr lang="en-US" dirty="0">
              <a:cs typeface="B Titr" pitchFamily="2" charset="-78"/>
            </a:endParaRPr>
          </a:p>
        </p:txBody>
      </p:sp>
      <p:cxnSp>
        <p:nvCxnSpPr>
          <p:cNvPr id="5" name="Straight Arrow Connector 4"/>
          <p:cNvCxnSpPr/>
          <p:nvPr/>
        </p:nvCxnSpPr>
        <p:spPr>
          <a:xfrm>
            <a:off x="4495800" y="4572000"/>
            <a:ext cx="4572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96908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97" y="1001968"/>
            <a:ext cx="6881956" cy="5073559"/>
          </a:xfrm>
          <a:prstGeom prst="rect">
            <a:avLst/>
          </a:prstGeom>
        </p:spPr>
      </p:pic>
    </p:spTree>
    <p:extLst>
      <p:ext uri="{BB962C8B-B14F-4D97-AF65-F5344CB8AC3E}">
        <p14:creationId xmlns:p14="http://schemas.microsoft.com/office/powerpoint/2010/main" val="12956565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74" y="1001968"/>
            <a:ext cx="6867603" cy="5073559"/>
          </a:xfrm>
          <a:prstGeom prst="rect">
            <a:avLst/>
          </a:prstGeom>
        </p:spPr>
      </p:pic>
    </p:spTree>
    <p:extLst>
      <p:ext uri="{BB962C8B-B14F-4D97-AF65-F5344CB8AC3E}">
        <p14:creationId xmlns:p14="http://schemas.microsoft.com/office/powerpoint/2010/main" val="32131420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61" y="1001968"/>
            <a:ext cx="6743428" cy="5073559"/>
          </a:xfrm>
          <a:prstGeom prst="rect">
            <a:avLst/>
          </a:prstGeom>
        </p:spPr>
      </p:pic>
    </p:spTree>
    <p:extLst>
      <p:ext uri="{BB962C8B-B14F-4D97-AF65-F5344CB8AC3E}">
        <p14:creationId xmlns:p14="http://schemas.microsoft.com/office/powerpoint/2010/main" val="3101030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61" y="1001968"/>
            <a:ext cx="6743428" cy="5073559"/>
          </a:xfrm>
          <a:prstGeom prst="rect">
            <a:avLst/>
          </a:prstGeom>
        </p:spPr>
      </p:pic>
    </p:spTree>
    <p:extLst>
      <p:ext uri="{BB962C8B-B14F-4D97-AF65-F5344CB8AC3E}">
        <p14:creationId xmlns:p14="http://schemas.microsoft.com/office/powerpoint/2010/main" val="1708861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61" y="1001968"/>
            <a:ext cx="6743428" cy="5073559"/>
          </a:xfrm>
          <a:prstGeom prst="rect">
            <a:avLst/>
          </a:prstGeom>
        </p:spPr>
      </p:pic>
    </p:spTree>
    <p:extLst>
      <p:ext uri="{BB962C8B-B14F-4D97-AF65-F5344CB8AC3E}">
        <p14:creationId xmlns:p14="http://schemas.microsoft.com/office/powerpoint/2010/main" val="1578001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61" y="1001968"/>
            <a:ext cx="6743428" cy="5073559"/>
          </a:xfrm>
          <a:prstGeom prst="rect">
            <a:avLst/>
          </a:prstGeom>
        </p:spPr>
      </p:pic>
    </p:spTree>
    <p:extLst>
      <p:ext uri="{BB962C8B-B14F-4D97-AF65-F5344CB8AC3E}">
        <p14:creationId xmlns:p14="http://schemas.microsoft.com/office/powerpoint/2010/main" val="2182807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61" y="1001968"/>
            <a:ext cx="6743428" cy="5073559"/>
          </a:xfrm>
          <a:prstGeom prst="rect">
            <a:avLst/>
          </a:prstGeom>
        </p:spPr>
      </p:pic>
    </p:spTree>
    <p:extLst>
      <p:ext uri="{BB962C8B-B14F-4D97-AF65-F5344CB8AC3E}">
        <p14:creationId xmlns:p14="http://schemas.microsoft.com/office/powerpoint/2010/main" val="360427752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062" y="1001968"/>
            <a:ext cx="6595626" cy="5073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961457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939850"/>
            <a:ext cx="7315201" cy="5081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225736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35" y="1524000"/>
            <a:ext cx="7039221" cy="3962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5037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066800"/>
            <a:ext cx="6537960" cy="4061012"/>
          </a:xfrm>
        </p:spPr>
        <p:txBody>
          <a:bodyPr>
            <a:normAutofit lnSpcReduction="10000"/>
          </a:bodyPr>
          <a:lstStyle/>
          <a:p>
            <a:pPr algn="r">
              <a:lnSpc>
                <a:spcPct val="150000"/>
              </a:lnSpc>
              <a:buFont typeface="Wingdings" pitchFamily="2" charset="2"/>
              <a:buChar char="§"/>
            </a:pPr>
            <a:r>
              <a:rPr lang="fa-IR" sz="1800" b="1" dirty="0" smtClean="0">
                <a:cs typeface="B Titr" pitchFamily="2" charset="-78"/>
              </a:rPr>
              <a:t>مقاوت در برابر ویروس ها</a:t>
            </a:r>
            <a:endParaRPr lang="en-US" sz="1800" b="1" dirty="0">
              <a:cs typeface="B Titr" pitchFamily="2" charset="-78"/>
            </a:endParaRPr>
          </a:p>
          <a:p>
            <a:pPr algn="r">
              <a:lnSpc>
                <a:spcPct val="150000"/>
              </a:lnSpc>
              <a:buFont typeface="Wingdings" pitchFamily="2" charset="2"/>
              <a:buChar char="§"/>
            </a:pPr>
            <a:r>
              <a:rPr lang="fa-IR" sz="1800" b="1" dirty="0" smtClean="0">
                <a:cs typeface="B Titr" pitchFamily="2" charset="-78"/>
              </a:rPr>
              <a:t>فراخوانی سریع اطلاعات</a:t>
            </a:r>
            <a:endParaRPr lang="en-US" sz="1800" b="1" dirty="0">
              <a:cs typeface="B Titr" pitchFamily="2" charset="-78"/>
            </a:endParaRPr>
          </a:p>
          <a:p>
            <a:pPr algn="r">
              <a:lnSpc>
                <a:spcPct val="150000"/>
              </a:lnSpc>
              <a:buFont typeface="Wingdings" pitchFamily="2" charset="2"/>
              <a:buChar char="§"/>
            </a:pPr>
            <a:r>
              <a:rPr lang="fa-IR" sz="1800" b="1" dirty="0" smtClean="0">
                <a:cs typeface="B Titr" pitchFamily="2" charset="-78"/>
              </a:rPr>
              <a:t>عدم هنگ شدن</a:t>
            </a:r>
            <a:endParaRPr lang="en-US" sz="1800" b="1" dirty="0" smtClean="0">
              <a:cs typeface="B Titr" pitchFamily="2" charset="-78"/>
            </a:endParaRPr>
          </a:p>
          <a:p>
            <a:pPr algn="r">
              <a:lnSpc>
                <a:spcPct val="150000"/>
              </a:lnSpc>
              <a:buFont typeface="Wingdings" pitchFamily="2" charset="2"/>
              <a:buChar char="§"/>
            </a:pPr>
            <a:r>
              <a:rPr lang="fa-IR" sz="1800" b="1" dirty="0" smtClean="0">
                <a:cs typeface="B Titr" pitchFamily="2" charset="-78"/>
              </a:rPr>
              <a:t>دارای مخازن نرم افزاری</a:t>
            </a:r>
            <a:endParaRPr lang="en-US" sz="1800" b="1" dirty="0">
              <a:cs typeface="B Titr" pitchFamily="2" charset="-78"/>
            </a:endParaRPr>
          </a:p>
          <a:p>
            <a:pPr algn="r">
              <a:lnSpc>
                <a:spcPct val="150000"/>
              </a:lnSpc>
              <a:buFont typeface="Wingdings" pitchFamily="2" charset="2"/>
              <a:buChar char="§"/>
            </a:pPr>
            <a:r>
              <a:rPr lang="fa-IR" sz="1800" b="1" dirty="0" smtClean="0">
                <a:cs typeface="B Titr" pitchFamily="2" charset="-78"/>
              </a:rPr>
              <a:t>پشتیبانی از 100 نوع سیستم فایل</a:t>
            </a:r>
            <a:endParaRPr lang="en-US" sz="1800" b="1" dirty="0">
              <a:cs typeface="B Titr" pitchFamily="2" charset="-78"/>
            </a:endParaRPr>
          </a:p>
          <a:p>
            <a:pPr algn="r">
              <a:lnSpc>
                <a:spcPct val="150000"/>
              </a:lnSpc>
              <a:buFont typeface="Wingdings" pitchFamily="2" charset="2"/>
              <a:buChar char="§"/>
            </a:pPr>
            <a:r>
              <a:rPr lang="fa-IR" sz="1800" b="1" dirty="0" smtClean="0">
                <a:cs typeface="B Titr" pitchFamily="2" charset="-78"/>
              </a:rPr>
              <a:t>طراحی بسیار زیبا</a:t>
            </a:r>
            <a:endParaRPr lang="en-US" sz="1800" b="1" dirty="0">
              <a:cs typeface="B Titr" pitchFamily="2" charset="-78"/>
            </a:endParaRPr>
          </a:p>
          <a:p>
            <a:pPr algn="r">
              <a:lnSpc>
                <a:spcPct val="150000"/>
              </a:lnSpc>
              <a:buFont typeface="Wingdings" pitchFamily="2" charset="2"/>
              <a:buChar char="§"/>
            </a:pPr>
            <a:r>
              <a:rPr lang="fa-IR" sz="1800" b="1" dirty="0" smtClean="0">
                <a:cs typeface="B Titr" pitchFamily="2" charset="-78"/>
              </a:rPr>
              <a:t>قابلیت محاسبات بسیار پیشرفته</a:t>
            </a:r>
            <a:endParaRPr lang="en-US" sz="1800" b="1" dirty="0" smtClean="0">
              <a:cs typeface="B Titr" pitchFamily="2" charset="-78"/>
            </a:endParaRPr>
          </a:p>
          <a:p>
            <a:pPr algn="r">
              <a:lnSpc>
                <a:spcPct val="150000"/>
              </a:lnSpc>
              <a:buFont typeface="Wingdings" pitchFamily="2" charset="2"/>
              <a:buChar char="§"/>
            </a:pPr>
            <a:r>
              <a:rPr lang="fa-IR" sz="1800" b="1" dirty="0" smtClean="0">
                <a:cs typeface="B Titr" pitchFamily="2" charset="-78"/>
              </a:rPr>
              <a:t>دارا بودن هسته لینوکس که مجزا از سیستم گرافیکی است</a:t>
            </a:r>
          </a:p>
          <a:p>
            <a:pPr algn="r">
              <a:lnSpc>
                <a:spcPct val="150000"/>
              </a:lnSpc>
              <a:buFont typeface="Wingdings" pitchFamily="2" charset="2"/>
              <a:buChar char="§"/>
            </a:pPr>
            <a:r>
              <a:rPr lang="fa-IR" sz="1800" b="1" dirty="0" smtClean="0">
                <a:cs typeface="B Titr" pitchFamily="2" charset="-78"/>
              </a:rPr>
              <a:t>کاملا رایگان است</a:t>
            </a:r>
            <a:endParaRPr lang="en-US" sz="1800" b="1" dirty="0">
              <a:cs typeface="B Titr" pitchFamily="2" charset="-78"/>
            </a:endParaRPr>
          </a:p>
          <a:p>
            <a:pPr algn="r">
              <a:lnSpc>
                <a:spcPct val="150000"/>
              </a:lnSpc>
              <a:buFont typeface="Wingdings" pitchFamily="2" charset="2"/>
              <a:buChar char="§"/>
            </a:pPr>
            <a:endParaRPr lang="en-US" sz="1800" dirty="0">
              <a:cs typeface="B Titr" pitchFamily="2" charset="-78"/>
            </a:endParaRPr>
          </a:p>
        </p:txBody>
      </p:sp>
    </p:spTree>
    <p:extLst>
      <p:ext uri="{BB962C8B-B14F-4D97-AF65-F5344CB8AC3E}">
        <p14:creationId xmlns:p14="http://schemas.microsoft.com/office/powerpoint/2010/main" val="1844349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66700"/>
            <a:ext cx="3009900" cy="2857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429000"/>
            <a:ext cx="7512628" cy="2861287"/>
          </a:xfrm>
          <a:prstGeom prst="rect">
            <a:avLst/>
          </a:prstGeom>
        </p:spPr>
      </p:pic>
      <p:cxnSp>
        <p:nvCxnSpPr>
          <p:cNvPr id="9" name="Straight Arrow Connector 8"/>
          <p:cNvCxnSpPr/>
          <p:nvPr/>
        </p:nvCxnSpPr>
        <p:spPr>
          <a:xfrm>
            <a:off x="2133600" y="2895600"/>
            <a:ext cx="838200" cy="533400"/>
          </a:xfrm>
          <a:prstGeom prst="straightConnector1">
            <a:avLst/>
          </a:prstGeom>
          <a:ln>
            <a:tailEnd type="arrow"/>
          </a:ln>
          <a:effectLst>
            <a:glow rad="101600">
              <a:schemeClr val="accent2">
                <a:satMod val="175000"/>
                <a:alpha val="40000"/>
              </a:schemeClr>
            </a:glow>
            <a:outerShdw blurRad="38100" dist="38100" dir="4800000" sx="98000" sy="98000" rotWithShape="0">
              <a:srgbClr val="000000">
                <a:alpha val="32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775975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14400"/>
            <a:ext cx="6705600" cy="5029200"/>
          </a:xfrm>
          <a:prstGeom prst="rect">
            <a:avLst/>
          </a:prstGeom>
          <a:ln>
            <a:noFill/>
          </a:ln>
          <a:effectLst>
            <a:softEdge rad="112500"/>
          </a:effectLst>
        </p:spPr>
      </p:pic>
    </p:spTree>
    <p:extLst>
      <p:ext uri="{BB962C8B-B14F-4D97-AF65-F5344CB8AC3E}">
        <p14:creationId xmlns:p14="http://schemas.microsoft.com/office/powerpoint/2010/main" val="2196213863"/>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336</TotalTime>
  <Words>165</Words>
  <Application>Microsoft Office PowerPoint</Application>
  <PresentationFormat>On-screen Show (4:3)</PresentationFormat>
  <Paragraphs>30</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B Titr</vt:lpstr>
      <vt:lpstr>Brush Script MT</vt:lpstr>
      <vt:lpstr>Constantia</vt:lpstr>
      <vt:lpstr>Franklin Gothic Book</vt:lpstr>
      <vt:lpstr>Rage Italic</vt:lpstr>
      <vt:lpstr>Wingdings</vt:lpstr>
      <vt:lpstr>Pushpin</vt:lpstr>
      <vt:lpstr>PowerPoint Presentation</vt:lpstr>
      <vt:lpstr>PowerPoint Presentation</vt:lpstr>
      <vt:lpstr>PowerPoint Presentation</vt:lpstr>
      <vt:lpstr>سوال</vt:lpstr>
      <vt:lpstr>PowerPoint Presentation</vt:lpstr>
      <vt:lpstr>PowerPoint Presentation</vt:lpstr>
      <vt:lpstr>PowerPoint Presentation</vt:lpstr>
      <vt:lpstr>PowerPoint Presentation</vt:lpstr>
      <vt:lpstr>PowerPoint Presentation</vt:lpstr>
      <vt:lpstr>نصب لینوکس فدورا</vt:lpstr>
      <vt:lpstr>تعاریف مربوط به پارتیشن های لینوکس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A2N-Nasiri</dc:creator>
  <cp:lastModifiedBy>Windows User</cp:lastModifiedBy>
  <cp:revision>169</cp:revision>
  <dcterms:created xsi:type="dcterms:W3CDTF">2016-03-03T16:28:22Z</dcterms:created>
  <dcterms:modified xsi:type="dcterms:W3CDTF">2020-03-11T05:15:18Z</dcterms:modified>
</cp:coreProperties>
</file>